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25"/>
  </p:notesMasterIdLst>
  <p:handoutMasterIdLst>
    <p:handoutMasterId r:id="rId26"/>
  </p:handoutMasterIdLst>
  <p:sldIdLst>
    <p:sldId id="256" r:id="rId3"/>
    <p:sldId id="257" r:id="rId4"/>
    <p:sldId id="259" r:id="rId5"/>
    <p:sldId id="258" r:id="rId6"/>
    <p:sldId id="273" r:id="rId7"/>
    <p:sldId id="261" r:id="rId8"/>
    <p:sldId id="277" r:id="rId9"/>
    <p:sldId id="262" r:id="rId10"/>
    <p:sldId id="276" r:id="rId11"/>
    <p:sldId id="263" r:id="rId12"/>
    <p:sldId id="275" r:id="rId13"/>
    <p:sldId id="264" r:id="rId14"/>
    <p:sldId id="278" r:id="rId15"/>
    <p:sldId id="265" r:id="rId16"/>
    <p:sldId id="279" r:id="rId17"/>
    <p:sldId id="266" r:id="rId18"/>
    <p:sldId id="267" r:id="rId19"/>
    <p:sldId id="268" r:id="rId20"/>
    <p:sldId id="269" r:id="rId21"/>
    <p:sldId id="270" r:id="rId22"/>
    <p:sldId id="271" r:id="rId23"/>
    <p:sldId id="272"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35" autoAdjust="0"/>
    <p:restoredTop sz="92647" autoAdjust="0"/>
  </p:normalViewPr>
  <p:slideViewPr>
    <p:cSldViewPr>
      <p:cViewPr varScale="1">
        <p:scale>
          <a:sx n="69" d="100"/>
          <a:sy n="69" d="100"/>
        </p:scale>
        <p:origin x="-14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ECF8EF6-E70E-4820-90D0-C505073588D6}" type="datetimeFigureOut">
              <a:rPr lang="en-US" smtClean="0"/>
              <a:pPr/>
              <a:t>12/11/2010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FF06F8B-CAB6-4386-A5DE-282D6ED6F0AF}"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B0C13E-43CD-4979-B5C2-E8FE4F50A037}" type="datetimeFigureOut">
              <a:rPr lang="en-US" smtClean="0"/>
              <a:pPr/>
              <a:t>12/11/2010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D7E3CB-E08C-4A58-A6C9-42C7059426D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05D7E3CB-E08C-4A58-A6C9-42C7059426D5}"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5D7E3CB-E08C-4A58-A6C9-42C7059426D5}"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If entry barriers are low, new entrants will increase the demand and prices for inputs, resulting in lower industry profitability.</a:t>
            </a:r>
          </a:p>
          <a:p>
            <a:endParaRPr lang="en-US" dirty="0" smtClean="0"/>
          </a:p>
          <a:p>
            <a:pPr marL="514350" indent="-514350">
              <a:buFont typeface="+mj-lt"/>
              <a:buAutoNum type="arabicPeriod"/>
            </a:pPr>
            <a:r>
              <a:rPr lang="en-US" b="1" dirty="0" smtClean="0"/>
              <a:t>Entry-deterring price </a:t>
            </a:r>
            <a:r>
              <a:rPr lang="en-US" dirty="0" smtClean="0"/>
              <a:t>	</a:t>
            </a:r>
            <a:r>
              <a:rPr lang="en-US" dirty="0" smtClean="0">
                <a:sym typeface="Wingdings" pitchFamily="2" charset="2"/>
              </a:rPr>
              <a:t> Existing players will lower their prices </a:t>
            </a:r>
            <a:endParaRPr lang="en-US" dirty="0" smtClean="0"/>
          </a:p>
          <a:p>
            <a:pPr marL="514350" indent="-514350">
              <a:buFont typeface="+mj-lt"/>
              <a:buAutoNum type="arabicPeriod"/>
            </a:pPr>
            <a:r>
              <a:rPr lang="en-US" b="1" dirty="0" smtClean="0"/>
              <a:t>Incumbent retaliation </a:t>
            </a:r>
            <a:r>
              <a:rPr lang="en-US" dirty="0" smtClean="0"/>
              <a:t>	</a:t>
            </a:r>
            <a:r>
              <a:rPr lang="en-US" dirty="0" smtClean="0">
                <a:sym typeface="Wingdings" pitchFamily="2" charset="2"/>
              </a:rPr>
              <a:t> Existing players have the resources &amp; willpower to  fight new entrants</a:t>
            </a:r>
            <a:endParaRPr lang="en-US" dirty="0" smtClean="0"/>
          </a:p>
          <a:p>
            <a:pPr marL="514350" indent="-514350">
              <a:buFont typeface="+mj-lt"/>
              <a:buAutoNum type="arabicPeriod"/>
            </a:pPr>
            <a:r>
              <a:rPr lang="en-US" b="1" dirty="0" smtClean="0"/>
              <a:t>High entry costs </a:t>
            </a:r>
            <a:r>
              <a:rPr lang="en-US" dirty="0" smtClean="0"/>
              <a:t>		</a:t>
            </a:r>
            <a:r>
              <a:rPr lang="en-US" dirty="0" smtClean="0">
                <a:sym typeface="Wingdings" pitchFamily="2" charset="2"/>
              </a:rPr>
              <a:t> Portions of the startup costs are unrecoverable</a:t>
            </a:r>
            <a:endParaRPr lang="en-US" dirty="0" smtClean="0"/>
          </a:p>
          <a:p>
            <a:pPr marL="514350" indent="-514350">
              <a:buFont typeface="+mj-lt"/>
              <a:buAutoNum type="arabicPeriod"/>
            </a:pPr>
            <a:r>
              <a:rPr lang="en-US" b="1" dirty="0" smtClean="0"/>
              <a:t>Experience effects 	</a:t>
            </a:r>
            <a:r>
              <a:rPr lang="en-US" dirty="0" smtClean="0">
                <a:sym typeface="Wingdings" pitchFamily="2" charset="2"/>
              </a:rPr>
              <a:t> Existing companies’ experience provides for a lower cost structure</a:t>
            </a:r>
            <a:endParaRPr lang="en-US" dirty="0" smtClean="0"/>
          </a:p>
          <a:p>
            <a:pPr marL="514350" indent="-514350">
              <a:buFont typeface="+mj-lt"/>
              <a:buAutoNum type="arabicPeriod"/>
            </a:pPr>
            <a:r>
              <a:rPr lang="en-US" b="1" dirty="0" smtClean="0"/>
              <a:t>Other cost advantages </a:t>
            </a:r>
            <a:r>
              <a:rPr lang="en-US" dirty="0" smtClean="0"/>
              <a:t>	</a:t>
            </a:r>
            <a:r>
              <a:rPr lang="en-US" dirty="0" smtClean="0">
                <a:sym typeface="Wingdings" pitchFamily="2" charset="2"/>
              </a:rPr>
              <a:t> Existing companies’ may already control the access to suppliers, technology, etc. </a:t>
            </a:r>
            <a:endParaRPr lang="en-US" dirty="0" smtClean="0"/>
          </a:p>
          <a:p>
            <a:pPr marL="514350" indent="-514350">
              <a:buFont typeface="+mj-lt"/>
              <a:buAutoNum type="arabicPeriod"/>
            </a:pPr>
            <a:r>
              <a:rPr lang="en-US" b="1" dirty="0" smtClean="0"/>
              <a:t>Product differentiation </a:t>
            </a:r>
            <a:r>
              <a:rPr lang="en-US" dirty="0" smtClean="0"/>
              <a:t>	</a:t>
            </a:r>
            <a:r>
              <a:rPr lang="en-US" dirty="0" smtClean="0">
                <a:sym typeface="Wingdings" pitchFamily="2" charset="2"/>
              </a:rPr>
              <a:t> High cost of marketing new brands</a:t>
            </a:r>
            <a:endParaRPr lang="en-US" dirty="0" smtClean="0"/>
          </a:p>
          <a:p>
            <a:pPr marL="514350" indent="-514350">
              <a:buFont typeface="+mj-lt"/>
              <a:buAutoNum type="arabicPeriod"/>
            </a:pPr>
            <a:r>
              <a:rPr lang="en-US" b="1" dirty="0" smtClean="0"/>
              <a:t>Distribution access </a:t>
            </a:r>
            <a:r>
              <a:rPr lang="en-US" dirty="0" smtClean="0"/>
              <a:t>	</a:t>
            </a:r>
            <a:r>
              <a:rPr lang="en-US" dirty="0" smtClean="0">
                <a:sym typeface="Wingdings" pitchFamily="2" charset="2"/>
              </a:rPr>
              <a:t> Paying incentives to distributors to persuade them to  carry a new product</a:t>
            </a:r>
            <a:endParaRPr lang="en-US" dirty="0" smtClean="0"/>
          </a:p>
          <a:p>
            <a:pPr marL="514350" indent="-514350">
              <a:buFont typeface="+mj-lt"/>
              <a:buAutoNum type="arabicPeriod"/>
            </a:pPr>
            <a:r>
              <a:rPr lang="en-US" b="1" dirty="0" smtClean="0"/>
              <a:t>Government </a:t>
            </a:r>
            <a:r>
              <a:rPr lang="en-US" dirty="0" smtClean="0"/>
              <a:t>		</a:t>
            </a:r>
            <a:r>
              <a:rPr lang="en-US" dirty="0" smtClean="0">
                <a:sym typeface="Wingdings" pitchFamily="2" charset="2"/>
              </a:rPr>
              <a:t> May develop policies that restrict entry</a:t>
            </a:r>
            <a:endParaRPr lang="en-US" dirty="0" smtClean="0"/>
          </a:p>
          <a:p>
            <a:pPr marL="514350" indent="-514350">
              <a:buFont typeface="+mj-lt"/>
              <a:buAutoNum type="arabicPeriod"/>
            </a:pPr>
            <a:r>
              <a:rPr lang="en-US" b="1" dirty="0" smtClean="0"/>
              <a:t>Switching costs </a:t>
            </a:r>
            <a:r>
              <a:rPr lang="en-US" dirty="0" smtClean="0"/>
              <a:t>		</a:t>
            </a:r>
            <a:r>
              <a:rPr lang="en-US" dirty="0" smtClean="0">
                <a:sym typeface="Wingdings" pitchFamily="2" charset="2"/>
              </a:rPr>
              <a:t> It can be expensive or inconvenient for customers to  switch to a new product</a:t>
            </a:r>
            <a:endParaRPr lang="en-US" dirty="0" smtClean="0"/>
          </a:p>
          <a:p>
            <a:endParaRPr lang="en-US" dirty="0"/>
          </a:p>
        </p:txBody>
      </p:sp>
      <p:sp>
        <p:nvSpPr>
          <p:cNvPr id="4" name="Slide Number Placeholder 3"/>
          <p:cNvSpPr>
            <a:spLocks noGrp="1"/>
          </p:cNvSpPr>
          <p:nvPr>
            <p:ph type="sldNum" sz="quarter" idx="10"/>
          </p:nvPr>
        </p:nvSpPr>
        <p:spPr/>
        <p:txBody>
          <a:bodyPr/>
          <a:lstStyle/>
          <a:p>
            <a:fld id="{05D7E3CB-E08C-4A58-A6C9-42C7059426D5}"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Suppliers</a:t>
            </a:r>
            <a:r>
              <a:rPr lang="en-US" baseline="0" dirty="0" smtClean="0"/>
              <a:t> have the ability to influence the cost, availability, and quality of input resources to companies in the industry</a:t>
            </a:r>
            <a:br>
              <a:rPr lang="en-US" baseline="0" dirty="0" smtClean="0"/>
            </a:br>
            <a:r>
              <a:rPr lang="en-US" baseline="0" dirty="0" smtClean="0"/>
              <a:t/>
            </a:r>
            <a:br>
              <a:rPr lang="en-US" baseline="0" dirty="0" smtClean="0"/>
            </a:br>
            <a:r>
              <a:rPr lang="en-US" baseline="0" dirty="0" smtClean="0"/>
              <a:t>Suppliers can also include those group governing or providing labor (unions), locations (landing slots at airports), or channels (the broadcasting spectrum)</a:t>
            </a:r>
            <a:br>
              <a:rPr lang="en-US" baseline="0" dirty="0" smtClean="0"/>
            </a:br>
            <a:endParaRPr lang="en-US" baseline="0" dirty="0" smtClean="0"/>
          </a:p>
          <a:p>
            <a:pPr marL="514350" indent="-514350">
              <a:buFont typeface="+mj-lt"/>
              <a:buAutoNum type="arabicPeriod"/>
            </a:pPr>
            <a:r>
              <a:rPr lang="en-US" b="1" dirty="0" smtClean="0"/>
              <a:t>Concentration</a:t>
            </a:r>
          </a:p>
          <a:p>
            <a:pPr marL="514350" indent="-514350">
              <a:buFont typeface="+mj-lt"/>
              <a:buAutoNum type="arabicPeriod"/>
            </a:pPr>
            <a:r>
              <a:rPr lang="en-US" b="1" dirty="0" smtClean="0"/>
              <a:t>Diversification</a:t>
            </a:r>
            <a:r>
              <a:rPr lang="en-US" dirty="0" smtClean="0"/>
              <a:t> </a:t>
            </a:r>
          </a:p>
          <a:p>
            <a:pPr marL="514350" indent="-514350">
              <a:buFont typeface="+mj-lt"/>
              <a:buAutoNum type="arabicPeriod"/>
            </a:pPr>
            <a:r>
              <a:rPr lang="en-US" b="1" dirty="0" smtClean="0"/>
              <a:t>Switching costs 	</a:t>
            </a:r>
            <a:r>
              <a:rPr lang="en-US" dirty="0" smtClean="0">
                <a:sym typeface="Wingdings" pitchFamily="2" charset="2"/>
              </a:rPr>
              <a:t> Supplier bargaining power will be weaker if companies in an industry can switch suppliers easily or inexpensively </a:t>
            </a:r>
            <a:endParaRPr lang="en-US" dirty="0" smtClean="0"/>
          </a:p>
          <a:p>
            <a:pPr marL="514350" indent="-514350">
              <a:buFont typeface="+mj-lt"/>
              <a:buAutoNum type="arabicPeriod"/>
            </a:pPr>
            <a:r>
              <a:rPr lang="en-US" b="1" dirty="0" smtClean="0"/>
              <a:t>Organization 	</a:t>
            </a:r>
            <a:r>
              <a:rPr lang="en-US" dirty="0" smtClean="0">
                <a:sym typeface="Wingdings" pitchFamily="2" charset="2"/>
              </a:rPr>
              <a:t> The presence of patents or copyrights increase supplier power</a:t>
            </a:r>
            <a:endParaRPr lang="en-US" dirty="0" smtClean="0"/>
          </a:p>
          <a:p>
            <a:pPr marL="514350" indent="-514350">
              <a:buFont typeface="+mj-lt"/>
              <a:buAutoNum type="arabicPeriod"/>
            </a:pPr>
            <a:r>
              <a:rPr lang="en-US" b="1" dirty="0" smtClean="0"/>
              <a:t>Government</a:t>
            </a:r>
            <a:r>
              <a:rPr lang="en-US" dirty="0" smtClean="0"/>
              <a:t> 	</a:t>
            </a:r>
            <a:r>
              <a:rPr lang="en-US" dirty="0" smtClean="0">
                <a:sym typeface="Wingdings" pitchFamily="2" charset="2"/>
              </a:rPr>
              <a:t> The government may function as the supplier (land, rights, licenses, etc.) </a:t>
            </a:r>
            <a:endParaRPr lang="en-US" dirty="0" smtClean="0"/>
          </a:p>
          <a:p>
            <a:endParaRPr lang="en-US" baseline="0" dirty="0" smtClean="0"/>
          </a:p>
        </p:txBody>
      </p:sp>
      <p:sp>
        <p:nvSpPr>
          <p:cNvPr id="4" name="Slide Number Placeholder 3"/>
          <p:cNvSpPr>
            <a:spLocks noGrp="1"/>
          </p:cNvSpPr>
          <p:nvPr>
            <p:ph type="sldNum" sz="quarter" idx="10"/>
          </p:nvPr>
        </p:nvSpPr>
        <p:spPr/>
        <p:txBody>
          <a:bodyPr/>
          <a:lstStyle/>
          <a:p>
            <a:fld id="{05D7E3CB-E08C-4A58-A6C9-42C7059426D5}"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*Concentration </a:t>
            </a:r>
            <a:r>
              <a:rPr lang="en-US" dirty="0" smtClean="0">
                <a:sym typeface="Wingdings" pitchFamily="2" charset="2"/>
              </a:rPr>
              <a:t> A</a:t>
            </a:r>
            <a:r>
              <a:rPr lang="en-US" sz="1200" dirty="0" smtClean="0"/>
              <a:t>n industry in which there are just a few companies</a:t>
            </a:r>
            <a:endParaRPr lang="en-US" dirty="0" smtClean="0"/>
          </a:p>
          <a:p>
            <a:r>
              <a:rPr lang="en-US" dirty="0" smtClean="0"/>
              <a:t>*Profitability </a:t>
            </a:r>
            <a:r>
              <a:rPr lang="en-US" dirty="0" smtClean="0">
                <a:sym typeface="Wingdings" pitchFamily="2" charset="2"/>
              </a:rPr>
              <a:t> </a:t>
            </a:r>
            <a:r>
              <a:rPr lang="en-US" dirty="0" smtClean="0"/>
              <a:t>Buyers</a:t>
            </a:r>
            <a:r>
              <a:rPr lang="en-US" baseline="0" dirty="0" smtClean="0"/>
              <a:t> with low margin, lesser resources, and/or profits will be more price sensitive</a:t>
            </a:r>
          </a:p>
          <a:p>
            <a:r>
              <a:rPr lang="en-US" baseline="0" dirty="0" smtClean="0"/>
              <a:t>*Quality </a:t>
            </a:r>
            <a:r>
              <a:rPr lang="en-US" baseline="0" dirty="0" smtClean="0">
                <a:sym typeface="Wingdings" pitchFamily="2" charset="2"/>
              </a:rPr>
              <a:t> Where quality is important, buyers may be less price sensitive </a:t>
            </a:r>
          </a:p>
          <a:p>
            <a:endParaRPr lang="en-US" baseline="0" dirty="0" smtClean="0">
              <a:sym typeface="Wingdings" pitchFamily="2" charset="2"/>
            </a:endParaRPr>
          </a:p>
          <a:p>
            <a:r>
              <a:rPr lang="en-US" baseline="0" dirty="0" smtClean="0">
                <a:sym typeface="Wingdings" pitchFamily="2" charset="2"/>
              </a:rPr>
              <a:t>*</a:t>
            </a:r>
            <a:r>
              <a:rPr lang="en-US" b="1" dirty="0" smtClean="0"/>
              <a:t>Power of Buyers – </a:t>
            </a:r>
            <a:r>
              <a:rPr lang="en-US" dirty="0" smtClean="0"/>
              <a:t>The</a:t>
            </a:r>
            <a:r>
              <a:rPr lang="en-US" baseline="0" dirty="0" smtClean="0"/>
              <a:t> amount of </a:t>
            </a:r>
            <a:r>
              <a:rPr lang="en-US" dirty="0" smtClean="0"/>
              <a:t>pressure customers place on a business.</a:t>
            </a:r>
            <a:r>
              <a:rPr lang="en-US" baseline="0" dirty="0" smtClean="0"/>
              <a:t> If a particular customer purchases in large volumes, then the customer may hold substantial power. </a:t>
            </a:r>
            <a:endParaRPr lang="en-US" dirty="0"/>
          </a:p>
        </p:txBody>
      </p:sp>
      <p:sp>
        <p:nvSpPr>
          <p:cNvPr id="4" name="Slide Number Placeholder 3"/>
          <p:cNvSpPr>
            <a:spLocks noGrp="1"/>
          </p:cNvSpPr>
          <p:nvPr>
            <p:ph type="sldNum" sz="quarter" idx="10"/>
          </p:nvPr>
        </p:nvSpPr>
        <p:spPr/>
        <p:txBody>
          <a:bodyPr/>
          <a:lstStyle/>
          <a:p>
            <a:fld id="{05D7E3CB-E08C-4A58-A6C9-42C7059426D5}" type="slidenum">
              <a:rPr lang="en-US" smtClean="0"/>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Companies</a:t>
            </a:r>
            <a:r>
              <a:rPr lang="en-US" baseline="0" dirty="0" smtClean="0"/>
              <a:t> needs to concern themselves with companies outside the existing industry who seek to provide alternatives not provided by companies in the existing industry </a:t>
            </a:r>
          </a:p>
          <a:p>
            <a:endParaRPr lang="en-US" baseline="0" dirty="0" smtClean="0"/>
          </a:p>
          <a:p>
            <a:r>
              <a:rPr lang="en-US" baseline="0" dirty="0" smtClean="0"/>
              <a:t>*Relative price/performance trade off </a:t>
            </a:r>
            <a:r>
              <a:rPr lang="en-US" baseline="0" dirty="0" smtClean="0">
                <a:sym typeface="Wingdings" pitchFamily="2" charset="2"/>
              </a:rPr>
              <a:t> The risk of substitutes is high where existing products or services offer favorable attributes at low costs </a:t>
            </a:r>
            <a:endParaRPr lang="en-US" dirty="0"/>
          </a:p>
        </p:txBody>
      </p:sp>
      <p:sp>
        <p:nvSpPr>
          <p:cNvPr id="4" name="Slide Number Placeholder 3"/>
          <p:cNvSpPr>
            <a:spLocks noGrp="1"/>
          </p:cNvSpPr>
          <p:nvPr>
            <p:ph type="sldNum" sz="quarter" idx="10"/>
          </p:nvPr>
        </p:nvSpPr>
        <p:spPr/>
        <p:txBody>
          <a:bodyPr/>
          <a:lstStyle/>
          <a:p>
            <a:fld id="{05D7E3CB-E08C-4A58-A6C9-42C7059426D5}" type="slidenum">
              <a:rPr lang="en-US" smtClean="0"/>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most important in determining</a:t>
            </a:r>
            <a:r>
              <a:rPr lang="en-US" baseline="0" dirty="0" smtClean="0"/>
              <a:t> the attractiveness and potential profitability of an industry </a:t>
            </a:r>
          </a:p>
          <a:p>
            <a:endParaRPr lang="en-US" baseline="0" dirty="0" smtClean="0"/>
          </a:p>
          <a:p>
            <a:r>
              <a:rPr lang="en-US" baseline="0" dirty="0" smtClean="0"/>
              <a:t>*Cost Structure </a:t>
            </a:r>
            <a:r>
              <a:rPr lang="en-US" baseline="0" dirty="0" smtClean="0">
                <a:sym typeface="Wingdings" pitchFamily="2" charset="2"/>
              </a:rPr>
              <a:t> when fixed costs are high, over-capacity occurs during demand is low, and the fight for market share by existing rivals intensifies </a:t>
            </a:r>
          </a:p>
          <a:p>
            <a:endParaRPr lang="en-US" baseline="0" dirty="0" smtClean="0">
              <a:sym typeface="Wingdings" pitchFamily="2" charset="2"/>
            </a:endParaRPr>
          </a:p>
          <a:p>
            <a:r>
              <a:rPr lang="en-US" baseline="0" dirty="0" smtClean="0">
                <a:sym typeface="Wingdings" pitchFamily="2" charset="2"/>
              </a:rPr>
              <a:t>*Barriers to exit  Fixed costs, emotional attachment, etc. </a:t>
            </a:r>
            <a:endParaRPr lang="en-US" dirty="0"/>
          </a:p>
        </p:txBody>
      </p:sp>
      <p:sp>
        <p:nvSpPr>
          <p:cNvPr id="4" name="Slide Number Placeholder 3"/>
          <p:cNvSpPr>
            <a:spLocks noGrp="1"/>
          </p:cNvSpPr>
          <p:nvPr>
            <p:ph type="sldNum" sz="quarter" idx="10"/>
          </p:nvPr>
        </p:nvSpPr>
        <p:spPr/>
        <p:txBody>
          <a:bodyPr/>
          <a:lstStyle/>
          <a:p>
            <a:fld id="{05D7E3CB-E08C-4A58-A6C9-42C7059426D5}" type="slidenum">
              <a:rPr lang="en-US" smtClean="0"/>
              <a:pPr/>
              <a:t>14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Identify the main source of competition &amp; their respective strengths</a:t>
            </a:r>
            <a:br>
              <a:rPr lang="en-US" dirty="0" smtClean="0"/>
            </a:br>
            <a:endParaRPr lang="en-US" dirty="0" smtClean="0"/>
          </a:p>
          <a:p>
            <a:r>
              <a:rPr lang="en-US" dirty="0" smtClean="0"/>
              <a:t>Build a strong market position based on a competitive advantage</a:t>
            </a:r>
            <a:br>
              <a:rPr lang="en-US" dirty="0" smtClean="0"/>
            </a:br>
            <a:endParaRPr lang="en-US" dirty="0" smtClean="0"/>
          </a:p>
          <a:p>
            <a:r>
              <a:rPr lang="en-US" dirty="0" smtClean="0"/>
              <a:t>Provides the raw analytical framework necessary to develop a strategy that will insulate your company from competitive forces</a:t>
            </a:r>
          </a:p>
          <a:p>
            <a:r>
              <a:rPr lang="en-US" dirty="0" smtClean="0"/>
              <a:t>Assists with long-range planning</a:t>
            </a:r>
          </a:p>
          <a:p>
            <a:endParaRPr lang="en-US" dirty="0" smtClean="0"/>
          </a:p>
          <a:p>
            <a:r>
              <a:rPr lang="en-US" dirty="0" smtClean="0"/>
              <a:t>Forces companies to build their business strategy to defend against and actively manage industry forces</a:t>
            </a:r>
          </a:p>
          <a:p>
            <a:endParaRPr lang="en-US" dirty="0"/>
          </a:p>
        </p:txBody>
      </p:sp>
      <p:sp>
        <p:nvSpPr>
          <p:cNvPr id="4" name="Slide Number Placeholder 3"/>
          <p:cNvSpPr>
            <a:spLocks noGrp="1"/>
          </p:cNvSpPr>
          <p:nvPr>
            <p:ph type="sldNum" sz="quarter" idx="10"/>
          </p:nvPr>
        </p:nvSpPr>
        <p:spPr/>
        <p:txBody>
          <a:bodyPr/>
          <a:lstStyle/>
          <a:p>
            <a:fld id="{05D7E3CB-E08C-4A58-A6C9-42C7059426D5}" type="slidenum">
              <a:rPr lang="en-US" smtClean="0"/>
              <a:pPr/>
              <a:t>16</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Underestimates the core competencies or capabilities that may serve as a company’s competitive advantage in the long-run </a:t>
            </a:r>
          </a:p>
          <a:p>
            <a:pPr lvl="1"/>
            <a:r>
              <a:rPr lang="en-US" dirty="0" smtClean="0"/>
              <a:t>Industry Structure</a:t>
            </a:r>
          </a:p>
          <a:p>
            <a:pPr lvl="1"/>
            <a:r>
              <a:rPr lang="en-US" dirty="0" smtClean="0"/>
              <a:t>Organizational Resources</a:t>
            </a:r>
          </a:p>
          <a:p>
            <a:r>
              <a:rPr lang="en-US" dirty="0" smtClean="0"/>
              <a:t>Does not take into account the synergies and interdependence within a corporation’s overall portfolio</a:t>
            </a:r>
          </a:p>
          <a:p>
            <a:r>
              <a:rPr lang="en-US" dirty="0" smtClean="0"/>
              <a:t>Strict interpretations- do not fully recognize the importance of social &amp; political factors within or impacting on each of the five forces</a:t>
            </a:r>
          </a:p>
          <a:p>
            <a:r>
              <a:rPr lang="en-US" dirty="0" smtClean="0"/>
              <a:t>Does not address </a:t>
            </a:r>
            <a:r>
              <a:rPr lang="en-US" i="1" dirty="0" smtClean="0"/>
              <a:t>why</a:t>
            </a:r>
            <a:r>
              <a:rPr lang="en-US" dirty="0" smtClean="0"/>
              <a:t> or </a:t>
            </a:r>
            <a:r>
              <a:rPr lang="en-US" i="1" dirty="0" smtClean="0"/>
              <a:t>how</a:t>
            </a:r>
            <a:r>
              <a:rPr lang="en-US" dirty="0" smtClean="0"/>
              <a:t> companies are able to get advantageous positions in the first place and why some are able to sustain these positions over time</a:t>
            </a:r>
            <a:endParaRPr lang="en-US" dirty="0"/>
          </a:p>
        </p:txBody>
      </p:sp>
      <p:sp>
        <p:nvSpPr>
          <p:cNvPr id="4" name="Slide Number Placeholder 3"/>
          <p:cNvSpPr>
            <a:spLocks noGrp="1"/>
          </p:cNvSpPr>
          <p:nvPr>
            <p:ph type="sldNum" sz="quarter" idx="10"/>
          </p:nvPr>
        </p:nvSpPr>
        <p:spPr/>
        <p:txBody>
          <a:bodyPr/>
          <a:lstStyle/>
          <a:p>
            <a:fld id="{05D7E3CB-E08C-4A58-A6C9-42C7059426D5}"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413B5D79-049E-4B24-BBB0-C9CDC5C291B0}" type="datetime1">
              <a:rPr lang="en-US" smtClean="0"/>
              <a:pPr/>
              <a:t>12/11/2010</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4361F6FA-90D5-42AB-9D37-ED177104AE26}"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393053E-9D50-4742-BD40-E76EBC68721A}" type="datetime1">
              <a:rPr lang="en-US" smtClean="0"/>
              <a:pPr/>
              <a:t>12/11/2010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61F6FA-90D5-42AB-9D37-ED177104AE2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85B312D-9A56-4CF5-9A9C-563F1298CF21}" type="datetime1">
              <a:rPr lang="en-US" smtClean="0"/>
              <a:pPr/>
              <a:t>12/11/2010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61F6FA-90D5-42AB-9D37-ED177104AE26}"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D8A97C-49CA-4F6C-8773-D4315D01FD7D}" type="datetime1">
              <a:rPr lang="en-US" smtClean="0"/>
              <a:pPr/>
              <a:t>12/11/2010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61F6FA-90D5-42AB-9D37-ED177104AE26}"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275E9E-B9D5-4626-85BE-F691C393EECA}" type="datetime1">
              <a:rPr lang="en-US" smtClean="0"/>
              <a:pPr/>
              <a:t>12/11/2010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61F6FA-90D5-42AB-9D37-ED177104AE26}"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6E7116-123E-4595-BE78-A5B1D0DAD95B}" type="datetime1">
              <a:rPr lang="en-US" smtClean="0"/>
              <a:pPr/>
              <a:t>12/11/2010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61F6FA-90D5-42AB-9D37-ED177104AE26}"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349ADC-A2C8-41B6-861B-00A4206AD27D}" type="datetime1">
              <a:rPr lang="en-US" smtClean="0"/>
              <a:pPr/>
              <a:t>12/11/2010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61F6FA-90D5-42AB-9D37-ED177104AE26}"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F6CBB88-3E5E-490B-8895-E7C70403307C}" type="datetime1">
              <a:rPr lang="en-US" smtClean="0"/>
              <a:pPr/>
              <a:t>12/11/2010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61F6FA-90D5-42AB-9D37-ED177104AE26}"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6633175-111D-4626-82FC-611FA918E3C9}" type="datetime1">
              <a:rPr lang="en-US" smtClean="0"/>
              <a:pPr/>
              <a:t>12/11/2010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61F6FA-90D5-42AB-9D37-ED177104AE26}"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EC6598-C6CB-4767-BCA1-90A9081C3165}" type="datetime1">
              <a:rPr lang="en-US" smtClean="0"/>
              <a:pPr/>
              <a:t>12/11/2010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61F6FA-90D5-42AB-9D37-ED177104AE26}"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A8CD49-DA5A-4DB3-90B7-1CF4BDF3FD12}" type="datetime1">
              <a:rPr lang="en-US" smtClean="0"/>
              <a:pPr/>
              <a:t>12/11/2010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61F6FA-90D5-42AB-9D37-ED177104AE2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2E966DE-1CAA-419A-B0BE-3AAE0FE1FE33}" type="datetime1">
              <a:rPr lang="en-US" smtClean="0"/>
              <a:pPr/>
              <a:t>12/11/2010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61F6FA-90D5-42AB-9D37-ED177104AE26}"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598E51-FF4F-4EA7-8396-5D7FCFA368D9}" type="datetime1">
              <a:rPr lang="en-US" smtClean="0"/>
              <a:pPr/>
              <a:t>12/11/2010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61F6FA-90D5-42AB-9D37-ED177104AE26}"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273663-BA6E-4A7E-A6C6-84E224AEFF71}" type="datetime1">
              <a:rPr lang="en-US" smtClean="0"/>
              <a:pPr/>
              <a:t>12/11/2010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61F6FA-90D5-42AB-9D37-ED177104AE26}"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515FE7-CCCC-4068-BB44-E224D2DB78C7}" type="datetime1">
              <a:rPr lang="en-US" smtClean="0"/>
              <a:pPr/>
              <a:t>12/11/2010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61F6FA-90D5-42AB-9D37-ED177104AE2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7EDED397-BA51-4D6E-81BE-C7CE99AFC96F}" type="datetime1">
              <a:rPr lang="en-US" smtClean="0"/>
              <a:pPr/>
              <a:t>12/11/2010</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4361F6FA-90D5-42AB-9D37-ED177104AE26}"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A3FC669-F154-4CD1-B794-4D32ADECFD33}" type="datetime1">
              <a:rPr lang="en-US" smtClean="0"/>
              <a:pPr/>
              <a:t>12/11/2010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61F6FA-90D5-42AB-9D37-ED177104AE26}"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F8C5FE7-0D9A-4E52-8122-5DE6D504EB95}" type="datetime1">
              <a:rPr lang="en-US" smtClean="0"/>
              <a:pPr/>
              <a:t>12/11/2010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61F6FA-90D5-42AB-9D37-ED177104AE26}"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4933A0A-903C-4BE1-BB03-EE1F579AEEAC}" type="datetime1">
              <a:rPr lang="en-US" smtClean="0"/>
              <a:pPr/>
              <a:t>12/11/2010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61F6FA-90D5-42AB-9D37-ED177104AE26}"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2570A8-1BE8-47A0-B1A1-6969C69BCBCA}" type="datetime1">
              <a:rPr lang="en-US" smtClean="0"/>
              <a:pPr/>
              <a:t>12/11/2010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61F6FA-90D5-42AB-9D37-ED177104AE26}"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03F9811-B0F6-4E75-893E-888EC7458D2D}" type="datetime1">
              <a:rPr lang="en-US" smtClean="0"/>
              <a:pPr/>
              <a:t>12/11/2010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61F6FA-90D5-42AB-9D37-ED177104AE26}"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8FC9D54-87A1-480E-92F8-4DA4FF3E1330}" type="datetime1">
              <a:rPr lang="en-US" smtClean="0"/>
              <a:pPr/>
              <a:t>12/11/2010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61F6FA-90D5-42AB-9D37-ED177104AE26}"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74E264EB-F811-4C2F-A095-28991A5EB593}" type="datetime1">
              <a:rPr lang="en-US" smtClean="0"/>
              <a:pPr/>
              <a:t>12/11/2010</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4361F6FA-90D5-42AB-9D37-ED177104AE26}"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6900C3-4FAF-443D-AD8D-830B7F5EF9DC}" type="datetime1">
              <a:rPr lang="en-US" smtClean="0"/>
              <a:pPr/>
              <a:t>12/11/2010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61F6FA-90D5-42AB-9D37-ED177104AE2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Five Forces Industry Analysis</a:t>
            </a:r>
            <a:endParaRPr lang="en-US" dirty="0"/>
          </a:p>
        </p:txBody>
      </p:sp>
      <p:sp>
        <p:nvSpPr>
          <p:cNvPr id="3" name="Subtitle 2"/>
          <p:cNvSpPr>
            <a:spLocks noGrp="1"/>
          </p:cNvSpPr>
          <p:nvPr>
            <p:ph type="subTitle" idx="1"/>
          </p:nvPr>
        </p:nvSpPr>
        <p:spPr/>
        <p:txBody>
          <a:bodyPr/>
          <a:lstStyle/>
          <a:p>
            <a:r>
              <a:rPr lang="en-US" dirty="0" smtClean="0"/>
              <a:t>Nicole Fiamingo</a:t>
            </a:r>
            <a:endParaRPr lang="en-US" dirty="0"/>
          </a:p>
        </p:txBody>
      </p:sp>
      <p:sp>
        <p:nvSpPr>
          <p:cNvPr id="4" name="Slide Number Placeholder 3"/>
          <p:cNvSpPr>
            <a:spLocks noGrp="1"/>
          </p:cNvSpPr>
          <p:nvPr>
            <p:ph type="sldNum" sz="quarter" idx="12"/>
          </p:nvPr>
        </p:nvSpPr>
        <p:spPr/>
        <p:txBody>
          <a:bodyPr/>
          <a:lstStyle/>
          <a:p>
            <a:fld id="{4361F6FA-90D5-42AB-9D37-ED177104AE26}"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none" dirty="0" smtClean="0">
                <a:solidFill>
                  <a:schemeClr val="tx1">
                    <a:lumMod val="95000"/>
                    <a:lumOff val="5000"/>
                  </a:schemeClr>
                </a:solidFill>
              </a:rPr>
              <a:t>Five Forces Industry Analysis </a:t>
            </a:r>
            <a:r>
              <a:rPr lang="en-US" dirty="0" smtClean="0"/>
              <a:t/>
            </a:r>
            <a:br>
              <a:rPr lang="en-US" dirty="0" smtClean="0"/>
            </a:br>
            <a:r>
              <a:rPr lang="en-US" b="1" dirty="0" smtClean="0">
                <a:solidFill>
                  <a:schemeClr val="tx1"/>
                </a:solidFill>
              </a:rPr>
              <a:t>3. Bargaining Power of Buyers</a:t>
            </a:r>
            <a:endParaRPr lang="en-US" b="1" dirty="0">
              <a:solidFill>
                <a:schemeClr val="tx1"/>
              </a:solidFill>
            </a:endParaRPr>
          </a:p>
        </p:txBody>
      </p:sp>
      <p:sp>
        <p:nvSpPr>
          <p:cNvPr id="3" name="Content Placeholder 2"/>
          <p:cNvSpPr>
            <a:spLocks noGrp="1"/>
          </p:cNvSpPr>
          <p:nvPr>
            <p:ph sz="quarter" idx="1"/>
          </p:nvPr>
        </p:nvSpPr>
        <p:spPr>
          <a:xfrm>
            <a:off x="609600" y="1676400"/>
            <a:ext cx="8305800" cy="4525963"/>
          </a:xfrm>
        </p:spPr>
        <p:txBody>
          <a:bodyPr/>
          <a:lstStyle/>
          <a:p>
            <a:pPr>
              <a:buNone/>
            </a:pPr>
            <a:r>
              <a:rPr lang="en-US" sz="3000" dirty="0" smtClean="0"/>
              <a:t>Buyer’s Bargaining power my be influenced by:</a:t>
            </a:r>
            <a:r>
              <a:rPr lang="en-US" dirty="0" smtClean="0"/>
              <a:t/>
            </a:r>
            <a:br>
              <a:rPr lang="en-US" dirty="0" smtClean="0"/>
            </a:br>
            <a:endParaRPr lang="en-US" dirty="0" smtClean="0"/>
          </a:p>
          <a:p>
            <a:pPr marL="514350" indent="-514350">
              <a:buFont typeface="+mj-lt"/>
              <a:buAutoNum type="arabicPeriod"/>
            </a:pPr>
            <a:r>
              <a:rPr lang="en-US" b="1" dirty="0" smtClean="0"/>
              <a:t>Differentiation</a:t>
            </a:r>
          </a:p>
          <a:p>
            <a:pPr marL="514350" indent="-514350">
              <a:buFont typeface="+mj-lt"/>
              <a:buAutoNum type="arabicPeriod"/>
            </a:pPr>
            <a:r>
              <a:rPr lang="en-US" b="1" dirty="0" smtClean="0"/>
              <a:t>Concentration</a:t>
            </a:r>
          </a:p>
          <a:p>
            <a:pPr marL="514350" indent="-514350">
              <a:buFont typeface="+mj-lt"/>
              <a:buAutoNum type="arabicPeriod"/>
            </a:pPr>
            <a:r>
              <a:rPr lang="en-US" b="1" dirty="0" smtClean="0"/>
              <a:t>Profitability</a:t>
            </a:r>
          </a:p>
          <a:p>
            <a:pPr marL="514350" indent="-514350">
              <a:buFont typeface="+mj-lt"/>
              <a:buAutoNum type="arabicPeriod"/>
            </a:pPr>
            <a:r>
              <a:rPr lang="en-US" b="1" dirty="0" smtClean="0"/>
              <a:t>Quality</a:t>
            </a:r>
            <a:endParaRPr lang="en-US" b="1" dirty="0"/>
          </a:p>
        </p:txBody>
      </p:sp>
      <p:sp>
        <p:nvSpPr>
          <p:cNvPr id="4" name="Slide Number Placeholder 3"/>
          <p:cNvSpPr>
            <a:spLocks noGrp="1"/>
          </p:cNvSpPr>
          <p:nvPr>
            <p:ph type="sldNum" sz="quarter" idx="12"/>
          </p:nvPr>
        </p:nvSpPr>
        <p:spPr/>
        <p:txBody>
          <a:bodyPr/>
          <a:lstStyle/>
          <a:p>
            <a:fld id="{4361F6FA-90D5-42AB-9D37-ED177104AE26}"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304800" y="152400"/>
          <a:ext cx="8229600" cy="6452577"/>
        </p:xfrm>
        <a:graphic>
          <a:graphicData uri="http://schemas.openxmlformats.org/drawingml/2006/table">
            <a:tbl>
              <a:tblPr bandRow="1">
                <a:tableStyleId>{B301B821-A1FF-4177-AEE7-76D212191A09}</a:tableStyleId>
              </a:tblPr>
              <a:tblGrid>
                <a:gridCol w="4114800"/>
                <a:gridCol w="4114800"/>
              </a:tblGrid>
              <a:tr h="62164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dirty="0" smtClean="0"/>
                        <a:t>Buyers are Powerful if:</a:t>
                      </a:r>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dirty="0" smtClean="0"/>
                        <a:t>Example</a:t>
                      </a:r>
                    </a:p>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r>
              <a:tr h="6216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Buyers are concentrated - there are a few buyers with significant market share</a:t>
                      </a:r>
                      <a:endParaRPr lang="en-US" dirty="0"/>
                    </a:p>
                  </a:txBody>
                  <a:tcPr>
                    <a:lnT w="12700" cap="flat" cmpd="sng" algn="ctr">
                      <a:solidFill>
                        <a:schemeClr val="tx1"/>
                      </a:solidFill>
                      <a:prstDash val="solid"/>
                      <a:round/>
                      <a:headEnd type="none" w="med" len="med"/>
                      <a:tailEnd type="none" w="med" len="med"/>
                    </a:lnT>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DOD purchases from defense contractors</a:t>
                      </a:r>
                    </a:p>
                    <a:p>
                      <a:endParaRPr lang="en-US" dirty="0"/>
                    </a:p>
                  </a:txBody>
                  <a:tcPr>
                    <a:lnT w="12700" cap="flat" cmpd="sng" algn="ctr">
                      <a:solidFill>
                        <a:schemeClr val="tx1"/>
                      </a:solidFill>
                      <a:prstDash val="solid"/>
                      <a:round/>
                      <a:headEnd type="none" w="med" len="med"/>
                      <a:tailEnd type="none" w="med" len="med"/>
                    </a:lnT>
                  </a:tcPr>
                </a:tc>
              </a:tr>
              <a:tr h="8880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Buyers purchase a significant proportion of output - distribution of purchases or if the product is standardized</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Best Buy and Sears' large retail market provides power over appliance manufacturers</a:t>
                      </a:r>
                      <a:endParaRPr lang="en-US" dirty="0"/>
                    </a:p>
                  </a:txBody>
                  <a:tcPr/>
                </a:tc>
              </a:tr>
              <a:tr h="8880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Buyers possess a credible backward integration threat - can threaten to buy producing firm or rival</a:t>
                      </a:r>
                      <a:endParaRPr lang="en-US" dirty="0"/>
                    </a:p>
                  </a:txBody>
                  <a:tcPr>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Large auto manufacturers' purchases of tires</a:t>
                      </a:r>
                    </a:p>
                    <a:p>
                      <a:endParaRPr lang="en-US" dirty="0"/>
                    </a:p>
                  </a:txBody>
                  <a:tcPr>
                    <a:lnB w="12700" cap="flat" cmpd="sng" algn="ctr">
                      <a:solidFill>
                        <a:schemeClr val="tx1"/>
                      </a:solidFill>
                      <a:prstDash val="solid"/>
                      <a:round/>
                      <a:headEnd type="none" w="med" len="med"/>
                      <a:tailEnd type="none" w="med" len="med"/>
                    </a:lnB>
                  </a:tcPr>
                </a:tc>
              </a:tr>
              <a:tr h="35628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dirty="0" smtClean="0"/>
                        <a:t>Buyers are Weak if:</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dirty="0" smtClean="0"/>
                        <a:t>Example</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r>
              <a:tr h="8880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Producers threaten forward integration - producer can take over own distribution/retailing</a:t>
                      </a:r>
                      <a:endParaRPr lang="en-US" dirty="0"/>
                    </a:p>
                  </a:txBody>
                  <a:tcPr>
                    <a:lnT w="12700" cap="flat" cmpd="sng" algn="ctr">
                      <a:solidFill>
                        <a:schemeClr val="tx1"/>
                      </a:solidFill>
                      <a:prstDash val="solid"/>
                      <a:round/>
                      <a:headEnd type="none" w="med" len="med"/>
                      <a:tailEnd type="none" w="med" len="med"/>
                    </a:lnT>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Movie-producing companies have integrated forward to acquire theaters</a:t>
                      </a:r>
                    </a:p>
                    <a:p>
                      <a:endParaRPr lang="en-US" dirty="0"/>
                    </a:p>
                  </a:txBody>
                  <a:tcPr>
                    <a:lnT w="12700" cap="flat" cmpd="sng" algn="ctr">
                      <a:solidFill>
                        <a:schemeClr val="tx1"/>
                      </a:solidFill>
                      <a:prstDash val="solid"/>
                      <a:round/>
                      <a:headEnd type="none" w="med" len="med"/>
                      <a:tailEnd type="none" w="med" len="med"/>
                    </a:lnT>
                  </a:tcPr>
                </a:tc>
              </a:tr>
              <a:tr h="8880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Buyers are fragmented (many, different) - no buyer has any particular influence on product or price</a:t>
                      </a:r>
                      <a:endParaRPr lang="en-US" dirty="0"/>
                    </a:p>
                  </a:txBody>
                  <a:tcPr/>
                </a:tc>
                <a:tc>
                  <a:txBody>
                    <a:bodyPr/>
                    <a:lstStyle/>
                    <a:p>
                      <a:r>
                        <a:rPr lang="en-US" sz="1800" dirty="0" smtClean="0"/>
                        <a:t>Most consumer products</a:t>
                      </a:r>
                      <a:endParaRPr lang="en-US" sz="1800" dirty="0"/>
                    </a:p>
                  </a:txBody>
                  <a:tcPr/>
                </a:tc>
              </a:tr>
              <a:tr h="6216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Producers supply critical portions of buyers' input - distribution of purchases</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Intel's relationship with PC manufacturers</a:t>
                      </a:r>
                    </a:p>
                    <a:p>
                      <a:endParaRPr lang="en-US" dirty="0"/>
                    </a:p>
                  </a:txBody>
                  <a:tcPr/>
                </a:tc>
              </a:tr>
              <a:tr h="508977">
                <a:tc>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http://www.quickmba.com/strategy/porter.shtml</a:t>
                      </a:r>
                      <a:endParaRPr lang="en-US" dirty="0"/>
                    </a:p>
                  </a:txBody>
                  <a:tcPr/>
                </a:tc>
              </a:tr>
            </a:tbl>
          </a:graphicData>
        </a:graphic>
      </p:graphicFrame>
      <p:sp>
        <p:nvSpPr>
          <p:cNvPr id="3" name="Slide Number Placeholder 2"/>
          <p:cNvSpPr>
            <a:spLocks noGrp="1"/>
          </p:cNvSpPr>
          <p:nvPr>
            <p:ph type="sldNum" sz="quarter" idx="12"/>
          </p:nvPr>
        </p:nvSpPr>
        <p:spPr/>
        <p:txBody>
          <a:bodyPr/>
          <a:lstStyle/>
          <a:p>
            <a:fld id="{4361F6FA-90D5-42AB-9D37-ED177104AE26}"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none" dirty="0" smtClean="0">
                <a:solidFill>
                  <a:schemeClr val="tx1">
                    <a:lumMod val="95000"/>
                    <a:lumOff val="5000"/>
                  </a:schemeClr>
                </a:solidFill>
              </a:rPr>
              <a:t>Five Forces Industry Analysis </a:t>
            </a:r>
            <a:r>
              <a:rPr lang="en-US" dirty="0" smtClean="0"/>
              <a:t/>
            </a:r>
            <a:br>
              <a:rPr lang="en-US" dirty="0" smtClean="0"/>
            </a:br>
            <a:r>
              <a:rPr lang="en-US" sz="2900" b="1" dirty="0" smtClean="0">
                <a:solidFill>
                  <a:schemeClr val="tx1"/>
                </a:solidFill>
              </a:rPr>
              <a:t>4. Threat of Substitute Products or Services</a:t>
            </a:r>
            <a:endParaRPr lang="en-US" sz="2900" b="1" dirty="0">
              <a:solidFill>
                <a:schemeClr val="tx1"/>
              </a:solidFill>
            </a:endParaRPr>
          </a:p>
        </p:txBody>
      </p:sp>
      <p:sp>
        <p:nvSpPr>
          <p:cNvPr id="3" name="Content Placeholder 2"/>
          <p:cNvSpPr>
            <a:spLocks noGrp="1"/>
          </p:cNvSpPr>
          <p:nvPr>
            <p:ph sz="quarter" idx="1"/>
          </p:nvPr>
        </p:nvSpPr>
        <p:spPr>
          <a:xfrm>
            <a:off x="685800" y="1752600"/>
            <a:ext cx="7772400" cy="4525963"/>
          </a:xfrm>
        </p:spPr>
        <p:txBody>
          <a:bodyPr/>
          <a:lstStyle/>
          <a:p>
            <a:pPr>
              <a:buNone/>
            </a:pPr>
            <a:r>
              <a:rPr lang="en-US" sz="3000" dirty="0" smtClean="0"/>
              <a:t>Market displacement by existing/potential substitutes can be influenced by:</a:t>
            </a:r>
            <a:r>
              <a:rPr lang="en-US" dirty="0" smtClean="0"/>
              <a:t/>
            </a:r>
            <a:br>
              <a:rPr lang="en-US" dirty="0" smtClean="0"/>
            </a:br>
            <a:endParaRPr lang="en-US" dirty="0" smtClean="0"/>
          </a:p>
          <a:p>
            <a:pPr marL="514350" indent="-514350">
              <a:buFont typeface="+mj-lt"/>
              <a:buAutoNum type="arabicPeriod"/>
            </a:pPr>
            <a:r>
              <a:rPr lang="en-US" b="1" dirty="0" smtClean="0"/>
              <a:t>Relative price/performance trade off</a:t>
            </a:r>
          </a:p>
          <a:p>
            <a:pPr marL="514350" indent="-514350">
              <a:buFont typeface="+mj-lt"/>
              <a:buAutoNum type="arabicPeriod"/>
            </a:pPr>
            <a:r>
              <a:rPr lang="en-US" b="1" dirty="0" smtClean="0"/>
              <a:t>Switching costs</a:t>
            </a:r>
          </a:p>
          <a:p>
            <a:pPr marL="514350" indent="-514350">
              <a:buFont typeface="+mj-lt"/>
              <a:buAutoNum type="arabicPeriod"/>
            </a:pPr>
            <a:r>
              <a:rPr lang="en-US" b="1" dirty="0" smtClean="0"/>
              <a:t>Profitability </a:t>
            </a:r>
            <a:endParaRPr lang="en-US" b="1" dirty="0"/>
          </a:p>
        </p:txBody>
      </p:sp>
      <p:sp>
        <p:nvSpPr>
          <p:cNvPr id="4" name="Slide Number Placeholder 3"/>
          <p:cNvSpPr>
            <a:spLocks noGrp="1"/>
          </p:cNvSpPr>
          <p:nvPr>
            <p:ph type="sldNum" sz="quarter" idx="12"/>
          </p:nvPr>
        </p:nvSpPr>
        <p:spPr/>
        <p:txBody>
          <a:bodyPr/>
          <a:lstStyle/>
          <a:p>
            <a:fld id="{4361F6FA-90D5-42AB-9D37-ED177104AE26}"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0" y="228600"/>
          <a:ext cx="9144000" cy="5867399"/>
        </p:xfrm>
        <a:graphic>
          <a:graphicData uri="http://schemas.openxmlformats.org/drawingml/2006/table">
            <a:tbl>
              <a:tblPr firstRow="1" bandRow="1">
                <a:tableStyleId>{5DA37D80-6434-44D0-A028-1B22A696006F}</a:tableStyleId>
              </a:tblPr>
              <a:tblGrid>
                <a:gridCol w="4572000"/>
                <a:gridCol w="4572000"/>
              </a:tblGrid>
              <a:tr h="122096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u="sng" dirty="0" smtClean="0"/>
                        <a:t>The Threat of Substitutes is High Risk:</a:t>
                      </a:r>
                      <a:endParaRPr lang="en-US" u="sng" dirty="0"/>
                    </a:p>
                  </a:txBody>
                  <a:tcPr>
                    <a:solidFill>
                      <a:schemeClr val="bg2">
                        <a:lumMod val="90000"/>
                      </a:schemeClr>
                    </a:solidFill>
                  </a:tcPr>
                </a:tc>
                <a:tc>
                  <a:txBody>
                    <a:bodyPr/>
                    <a:lstStyle/>
                    <a:p>
                      <a:pPr algn="ctr"/>
                      <a:r>
                        <a:rPr lang="en-US" u="sng" dirty="0" smtClean="0"/>
                        <a:t>The Threat of Substitutes Low Risk:</a:t>
                      </a:r>
                      <a:endParaRPr lang="en-US" b="1" u="sng" dirty="0"/>
                    </a:p>
                  </a:txBody>
                  <a:tcPr>
                    <a:solidFill>
                      <a:schemeClr val="bg2">
                        <a:lumMod val="90000"/>
                      </a:schemeClr>
                    </a:solidFill>
                  </a:tcPr>
                </a:tc>
              </a:tr>
              <a:tr h="495168">
                <a:tc>
                  <a:txBody>
                    <a:bodyPr/>
                    <a:lstStyle/>
                    <a:p>
                      <a:r>
                        <a:rPr lang="en-US" dirty="0" smtClean="0"/>
                        <a:t>Consumer switching costs are low</a:t>
                      </a:r>
                      <a:endParaRPr lang="en-US" dirty="0"/>
                    </a:p>
                  </a:txBody>
                  <a:tcPr/>
                </a:tc>
                <a:tc>
                  <a:txBody>
                    <a:bodyPr/>
                    <a:lstStyle/>
                    <a:p>
                      <a:r>
                        <a:rPr lang="en-US" dirty="0" smtClean="0"/>
                        <a:t>Consumer switching costs are high</a:t>
                      </a:r>
                      <a:endParaRPr lang="en-US" dirty="0"/>
                    </a:p>
                  </a:txBody>
                  <a:tcPr/>
                </a:tc>
              </a:tr>
              <a:tr h="854673">
                <a:tc>
                  <a:txBody>
                    <a:bodyPr/>
                    <a:lstStyle/>
                    <a:p>
                      <a:r>
                        <a:rPr lang="en-US" dirty="0" smtClean="0"/>
                        <a:t>Substitute product is cheaper than industry product</a:t>
                      </a:r>
                      <a:endParaRPr lang="en-US" dirty="0"/>
                    </a:p>
                  </a:txBody>
                  <a:tcPr/>
                </a:tc>
                <a:tc>
                  <a:txBody>
                    <a:bodyPr/>
                    <a:lstStyle/>
                    <a:p>
                      <a:r>
                        <a:rPr lang="en-US" dirty="0" smtClean="0"/>
                        <a:t>Substitute product is more expensive than industry product</a:t>
                      </a:r>
                      <a:endParaRPr lang="en-US" dirty="0"/>
                    </a:p>
                  </a:txBody>
                  <a:tcPr/>
                </a:tc>
              </a:tr>
              <a:tr h="854673">
                <a:tc>
                  <a:txBody>
                    <a:bodyPr/>
                    <a:lstStyle/>
                    <a:p>
                      <a:r>
                        <a:rPr lang="en-US" dirty="0" smtClean="0"/>
                        <a:t>Substitute product quality is equal or superior to industry product quality</a:t>
                      </a:r>
                      <a:endParaRPr lang="en-US" dirty="0"/>
                    </a:p>
                  </a:txBody>
                  <a:tcPr/>
                </a:tc>
                <a:tc>
                  <a:txBody>
                    <a:bodyPr/>
                    <a:lstStyle/>
                    <a:p>
                      <a:r>
                        <a:rPr lang="en-US" dirty="0" smtClean="0"/>
                        <a:t>Substitute product quality is inferior to industry product quality</a:t>
                      </a:r>
                      <a:endParaRPr lang="en-US" dirty="0"/>
                    </a:p>
                  </a:txBody>
                  <a:tcPr/>
                </a:tc>
              </a:tr>
              <a:tr h="854673">
                <a:tc>
                  <a:txBody>
                    <a:bodyPr/>
                    <a:lstStyle/>
                    <a:p>
                      <a:r>
                        <a:rPr lang="en-US" dirty="0" smtClean="0"/>
                        <a:t>Substitute performance is equal or superior to industry product performance </a:t>
                      </a:r>
                      <a:endParaRPr lang="en-US" dirty="0"/>
                    </a:p>
                  </a:txBody>
                  <a:tcPr/>
                </a:tc>
                <a:tc>
                  <a:txBody>
                    <a:bodyPr/>
                    <a:lstStyle/>
                    <a:p>
                      <a:r>
                        <a:rPr lang="en-US" dirty="0" smtClean="0"/>
                        <a:t>Substitute performance is inferior to industry product performance </a:t>
                      </a:r>
                      <a:endParaRPr lang="en-US" dirty="0"/>
                    </a:p>
                  </a:txBody>
                  <a:tcPr/>
                </a:tc>
              </a:tr>
              <a:tr h="1587250">
                <a:tc>
                  <a:txBody>
                    <a:bodyPr/>
                    <a:lstStyle/>
                    <a:p>
                      <a:r>
                        <a:rPr lang="en-US" sz="1000" dirty="0" smtClean="0"/>
                        <a:t/>
                      </a:r>
                      <a:br>
                        <a:rPr lang="en-US" sz="1000" dirty="0" smtClean="0"/>
                      </a:br>
                      <a:r>
                        <a:rPr lang="en-US" sz="1000" dirty="0" smtClean="0"/>
                        <a:t/>
                      </a:r>
                      <a:br>
                        <a:rPr lang="en-US" sz="1000" dirty="0" smtClean="0"/>
                      </a:br>
                      <a:r>
                        <a:rPr lang="en-US" sz="1000" dirty="0" smtClean="0"/>
                        <a:t/>
                      </a:r>
                      <a:br>
                        <a:rPr lang="en-US" sz="1000" dirty="0" smtClean="0"/>
                      </a:br>
                      <a:r>
                        <a:rPr lang="en-US" sz="1000" dirty="0" smtClean="0"/>
                        <a:t/>
                      </a:r>
                      <a:br>
                        <a:rPr lang="en-US" sz="1000" dirty="0" smtClean="0"/>
                      </a:br>
                      <a:r>
                        <a:rPr lang="en-US" sz="1000" dirty="0" smtClean="0"/>
                        <a:t/>
                      </a:r>
                      <a:br>
                        <a:rPr lang="en-US" sz="1000" dirty="0" smtClean="0"/>
                      </a:br>
                      <a:r>
                        <a:rPr lang="en-US" sz="1000" dirty="0" smtClean="0"/>
                        <a:t/>
                      </a:r>
                      <a:br>
                        <a:rPr lang="en-US" sz="1000" dirty="0" smtClean="0"/>
                      </a:br>
                      <a:r>
                        <a:rPr lang="en-US" sz="1000" dirty="0" smtClean="0"/>
                        <a:t/>
                      </a:r>
                      <a:br>
                        <a:rPr lang="en-US" sz="1000" dirty="0" smtClean="0"/>
                      </a:br>
                      <a:r>
                        <a:rPr lang="en-US" sz="1000" dirty="0" smtClean="0"/>
                        <a:t>http://www.wikicfo.com/Wiki/default.aspx?Page=Threat+of+Substitutes+-+one+of+Porters+Five+Forces&amp;AspxAutoDetectCookieSupport=1</a:t>
                      </a:r>
                      <a:endParaRPr lang="en-US" sz="1000" dirty="0"/>
                    </a:p>
                  </a:txBody>
                  <a:tcPr/>
                </a:tc>
                <a:tc>
                  <a:txBody>
                    <a:bodyPr/>
                    <a:lstStyle/>
                    <a:p>
                      <a:r>
                        <a:rPr lang="en-US" dirty="0" smtClean="0"/>
                        <a:t>No substitute product is available </a:t>
                      </a:r>
                      <a:endParaRPr lang="en-US" dirty="0"/>
                    </a:p>
                  </a:txBody>
                  <a:tcPr/>
                </a:tc>
              </a:tr>
            </a:tbl>
          </a:graphicData>
        </a:graphic>
      </p:graphicFrame>
      <p:sp>
        <p:nvSpPr>
          <p:cNvPr id="3" name="Slide Number Placeholder 2"/>
          <p:cNvSpPr>
            <a:spLocks noGrp="1"/>
          </p:cNvSpPr>
          <p:nvPr>
            <p:ph type="sldNum" sz="quarter" idx="12"/>
          </p:nvPr>
        </p:nvSpPr>
        <p:spPr/>
        <p:txBody>
          <a:bodyPr/>
          <a:lstStyle/>
          <a:p>
            <a:fld id="{4361F6FA-90D5-42AB-9D37-ED177104AE26}"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none" dirty="0" smtClean="0">
                <a:solidFill>
                  <a:schemeClr val="tx1">
                    <a:lumMod val="95000"/>
                    <a:lumOff val="5000"/>
                  </a:schemeClr>
                </a:solidFill>
              </a:rPr>
              <a:t>Five Forces Industry Analysis </a:t>
            </a:r>
            <a:r>
              <a:rPr lang="en-US" dirty="0" smtClean="0"/>
              <a:t/>
            </a:r>
            <a:br>
              <a:rPr lang="en-US" dirty="0" smtClean="0"/>
            </a:br>
            <a:r>
              <a:rPr lang="en-US" sz="2400" b="1" dirty="0" smtClean="0">
                <a:solidFill>
                  <a:schemeClr val="tx1"/>
                </a:solidFill>
              </a:rPr>
              <a:t>5. The Degree of Rivalry Among Existing Players</a:t>
            </a:r>
            <a:endParaRPr lang="en-US" sz="2400" b="1" dirty="0">
              <a:solidFill>
                <a:schemeClr val="tx1"/>
              </a:solidFill>
            </a:endParaRPr>
          </a:p>
        </p:txBody>
      </p:sp>
      <p:sp>
        <p:nvSpPr>
          <p:cNvPr id="3" name="Content Placeholder 2"/>
          <p:cNvSpPr>
            <a:spLocks noGrp="1"/>
          </p:cNvSpPr>
          <p:nvPr>
            <p:ph sz="quarter" idx="1"/>
          </p:nvPr>
        </p:nvSpPr>
        <p:spPr>
          <a:xfrm>
            <a:off x="685800" y="1524000"/>
            <a:ext cx="8001000" cy="4525963"/>
          </a:xfrm>
        </p:spPr>
        <p:txBody>
          <a:bodyPr/>
          <a:lstStyle/>
          <a:p>
            <a:pPr>
              <a:buNone/>
            </a:pPr>
            <a:r>
              <a:rPr lang="en-US" sz="3000" dirty="0" smtClean="0"/>
              <a:t>The intensity of competition within an industry is determined by:</a:t>
            </a:r>
            <a:r>
              <a:rPr lang="en-US" dirty="0" smtClean="0"/>
              <a:t/>
            </a:r>
            <a:br>
              <a:rPr lang="en-US" dirty="0" smtClean="0"/>
            </a:br>
            <a:endParaRPr lang="en-US" dirty="0" smtClean="0"/>
          </a:p>
          <a:p>
            <a:pPr marL="514350" indent="-514350">
              <a:buFont typeface="+mj-lt"/>
              <a:buAutoNum type="arabicPeriod"/>
            </a:pPr>
            <a:r>
              <a:rPr lang="en-US" b="1" dirty="0" smtClean="0"/>
              <a:t>Market Growth</a:t>
            </a:r>
          </a:p>
          <a:p>
            <a:pPr marL="514350" indent="-514350">
              <a:buFont typeface="+mj-lt"/>
              <a:buAutoNum type="arabicPeriod"/>
            </a:pPr>
            <a:r>
              <a:rPr lang="en-US" b="1" dirty="0" smtClean="0"/>
              <a:t>Cost Structure</a:t>
            </a:r>
          </a:p>
          <a:p>
            <a:pPr marL="514350" indent="-514350">
              <a:buFont typeface="+mj-lt"/>
              <a:buAutoNum type="arabicPeriod"/>
            </a:pPr>
            <a:r>
              <a:rPr lang="en-US" b="1" dirty="0" smtClean="0"/>
              <a:t>Barriers to exit</a:t>
            </a:r>
          </a:p>
          <a:p>
            <a:pPr marL="514350" indent="-514350">
              <a:buFont typeface="+mj-lt"/>
              <a:buAutoNum type="arabicPeriod"/>
            </a:pPr>
            <a:r>
              <a:rPr lang="en-US" b="1" dirty="0" smtClean="0"/>
              <a:t>Product switching</a:t>
            </a:r>
          </a:p>
          <a:p>
            <a:pPr marL="514350" indent="-514350">
              <a:buFont typeface="+mj-lt"/>
              <a:buAutoNum type="arabicPeriod"/>
            </a:pPr>
            <a:r>
              <a:rPr lang="en-US" b="1" dirty="0" smtClean="0"/>
              <a:t>Diversity </a:t>
            </a:r>
            <a:endParaRPr lang="en-US" b="1" dirty="0"/>
          </a:p>
        </p:txBody>
      </p:sp>
      <p:sp>
        <p:nvSpPr>
          <p:cNvPr id="4" name="Slide Number Placeholder 3"/>
          <p:cNvSpPr>
            <a:spLocks noGrp="1"/>
          </p:cNvSpPr>
          <p:nvPr>
            <p:ph type="sldNum" sz="quarter" idx="12"/>
          </p:nvPr>
        </p:nvSpPr>
        <p:spPr/>
        <p:txBody>
          <a:bodyPr/>
          <a:lstStyle/>
          <a:p>
            <a:fld id="{4361F6FA-90D5-42AB-9D37-ED177104AE26}"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nvPr>
        </p:nvGraphicFramePr>
        <p:xfrm>
          <a:off x="457200" y="381000"/>
          <a:ext cx="8229600" cy="5562598"/>
        </p:xfrm>
        <a:graphic>
          <a:graphicData uri="http://schemas.openxmlformats.org/drawingml/2006/table">
            <a:tbl>
              <a:tblPr firstRow="1" bandRow="1">
                <a:tableStyleId>{21E4AEA4-8DFA-4A89-87EB-49C32662AFE0}</a:tableStyleId>
              </a:tblPr>
              <a:tblGrid>
                <a:gridCol w="8229600"/>
              </a:tblGrid>
              <a:tr h="449192">
                <a:tc>
                  <a:txBody>
                    <a:bodyPr/>
                    <a:lstStyle/>
                    <a:p>
                      <a:pPr algn="ctr"/>
                      <a:r>
                        <a:rPr lang="en-US" dirty="0" smtClean="0">
                          <a:solidFill>
                            <a:schemeClr val="tx1"/>
                          </a:solidFill>
                        </a:rPr>
                        <a:t>Rivalry will be high:</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75318">
                <a:tc>
                  <a:txBody>
                    <a:bodyPr/>
                    <a:lstStyle/>
                    <a:p>
                      <a:r>
                        <a:rPr lang="en-US" dirty="0" smtClean="0"/>
                        <a:t>There are a large number of similar sized firms (rather than a few dominant firms) all competing with each other for customers</a:t>
                      </a:r>
                      <a:endParaRPr lang="en-US" dirty="0"/>
                    </a:p>
                  </a:txBody>
                  <a:tcPr>
                    <a:lnT w="12700" cap="flat" cmpd="sng" algn="ctr">
                      <a:solidFill>
                        <a:schemeClr val="tx1"/>
                      </a:solidFill>
                      <a:prstDash val="solid"/>
                      <a:round/>
                      <a:headEnd type="none" w="med" len="med"/>
                      <a:tailEnd type="none" w="med" len="med"/>
                    </a:lnT>
                  </a:tcPr>
                </a:tc>
              </a:tr>
              <a:tr h="1107597">
                <a:tc>
                  <a:txBody>
                    <a:bodyPr/>
                    <a:lstStyle/>
                    <a:p>
                      <a:r>
                        <a:rPr lang="en-US" dirty="0" smtClean="0"/>
                        <a:t>The costs of leaving the industry are high e.g. because of high levels of investment. This means that existing firms will fight hard to survive because they cannot easily transfer their resources elsewhere</a:t>
                      </a:r>
                      <a:endParaRPr lang="en-US" dirty="0"/>
                    </a:p>
                  </a:txBody>
                  <a:tcPr/>
                </a:tc>
              </a:tr>
              <a:tr h="1107597">
                <a:tc>
                  <a:txBody>
                    <a:bodyPr/>
                    <a:lstStyle/>
                    <a:p>
                      <a:r>
                        <a:rPr lang="en-US" dirty="0" smtClean="0"/>
                        <a:t>The level of capacity utilization. If there are high levels of capacity being under-utilized the existing firms will be very competitive to try and win sales to boost their own demand</a:t>
                      </a:r>
                      <a:endParaRPr lang="en-US" dirty="0"/>
                    </a:p>
                  </a:txBody>
                  <a:tcPr/>
                </a:tc>
              </a:tr>
              <a:tr h="449192">
                <a:tc>
                  <a:txBody>
                    <a:bodyPr/>
                    <a:lstStyle/>
                    <a:p>
                      <a:r>
                        <a:rPr lang="en-US" dirty="0" smtClean="0"/>
                        <a:t>The market is shrinking so firms are fighting for their share of falling sales</a:t>
                      </a:r>
                      <a:endParaRPr lang="en-US" dirty="0"/>
                    </a:p>
                  </a:txBody>
                  <a:tcPr/>
                </a:tc>
              </a:tr>
              <a:tr h="775318">
                <a:tc>
                  <a:txBody>
                    <a:bodyPr/>
                    <a:lstStyle/>
                    <a:p>
                      <a:r>
                        <a:rPr lang="en-US" dirty="0" smtClean="0"/>
                        <a:t>There is little brand loyalty so customer are likely to switch easily between products</a:t>
                      </a:r>
                      <a:endParaRPr lang="en-US" dirty="0"/>
                    </a:p>
                  </a:txBody>
                  <a:tcPr/>
                </a:tc>
              </a:tr>
              <a:tr h="449192">
                <a:tc>
                  <a:txBody>
                    <a:bodyPr/>
                    <a:lstStyle/>
                    <a:p>
                      <a:endParaRPr lang="en-US"/>
                    </a:p>
                  </a:txBody>
                  <a:tcPr/>
                </a:tc>
              </a:tr>
              <a:tr h="449192">
                <a:tc>
                  <a:txBody>
                    <a:bodyPr/>
                    <a:lstStyle/>
                    <a:p>
                      <a:r>
                        <a:rPr lang="en-US" sz="1000" dirty="0" smtClean="0"/>
                        <a:t>http://www.oup.com/uk/orc/bin/9780199296378/01student/additional/page_11.htm</a:t>
                      </a:r>
                      <a:endParaRPr lang="en-US" sz="1000" dirty="0"/>
                    </a:p>
                  </a:txBody>
                  <a:tcPr/>
                </a:tc>
              </a:tr>
            </a:tbl>
          </a:graphicData>
        </a:graphic>
      </p:graphicFrame>
      <p:sp>
        <p:nvSpPr>
          <p:cNvPr id="3" name="Slide Number Placeholder 2"/>
          <p:cNvSpPr>
            <a:spLocks noGrp="1"/>
          </p:cNvSpPr>
          <p:nvPr>
            <p:ph type="sldNum" sz="quarter" idx="12"/>
          </p:nvPr>
        </p:nvSpPr>
        <p:spPr/>
        <p:txBody>
          <a:bodyPr/>
          <a:lstStyle/>
          <a:p>
            <a:fld id="{4361F6FA-90D5-42AB-9D37-ED177104AE26}"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none" dirty="0" smtClean="0">
                <a:solidFill>
                  <a:schemeClr val="tx1">
                    <a:lumMod val="95000"/>
                    <a:lumOff val="5000"/>
                  </a:schemeClr>
                </a:solidFill>
              </a:rPr>
              <a:t>Five Forces Industry Analysis </a:t>
            </a:r>
            <a:r>
              <a:rPr lang="en-US" dirty="0" smtClean="0"/>
              <a:t/>
            </a:r>
            <a:br>
              <a:rPr lang="en-US" dirty="0" smtClean="0"/>
            </a:br>
            <a:r>
              <a:rPr lang="en-US" b="1" dirty="0" smtClean="0">
                <a:solidFill>
                  <a:schemeClr val="tx1"/>
                </a:solidFill>
              </a:rPr>
              <a:t>Strengths</a:t>
            </a:r>
            <a:endParaRPr lang="en-US" b="1" dirty="0">
              <a:solidFill>
                <a:schemeClr val="tx1"/>
              </a:solidFill>
            </a:endParaRPr>
          </a:p>
        </p:txBody>
      </p:sp>
      <p:sp>
        <p:nvSpPr>
          <p:cNvPr id="3" name="Content Placeholder 2"/>
          <p:cNvSpPr>
            <a:spLocks noGrp="1"/>
          </p:cNvSpPr>
          <p:nvPr>
            <p:ph sz="quarter" idx="1"/>
          </p:nvPr>
        </p:nvSpPr>
        <p:spPr>
          <a:xfrm>
            <a:off x="457200" y="1752600"/>
            <a:ext cx="8229600" cy="4525963"/>
          </a:xfrm>
        </p:spPr>
        <p:txBody>
          <a:bodyPr>
            <a:normAutofit/>
          </a:bodyPr>
          <a:lstStyle/>
          <a:p>
            <a:r>
              <a:rPr lang="en-US" dirty="0" smtClean="0"/>
              <a:t>Forecast future changes in each of the five forces</a:t>
            </a:r>
            <a:br>
              <a:rPr lang="en-US" dirty="0" smtClean="0"/>
            </a:br>
            <a:endParaRPr lang="en-US" dirty="0" smtClean="0"/>
          </a:p>
          <a:p>
            <a:r>
              <a:rPr lang="en-US" dirty="0" smtClean="0"/>
              <a:t>Discover how these changes will affect the other forces</a:t>
            </a:r>
            <a:br>
              <a:rPr lang="en-US" dirty="0" smtClean="0"/>
            </a:br>
            <a:endParaRPr lang="en-US" dirty="0" smtClean="0"/>
          </a:p>
          <a:p>
            <a:r>
              <a:rPr lang="en-US" dirty="0" smtClean="0"/>
              <a:t>Discover how the interrelated changes will affect the future profitability of the industry</a:t>
            </a:r>
            <a:br>
              <a:rPr lang="en-US" dirty="0" smtClean="0"/>
            </a:br>
            <a:endParaRPr lang="en-US" dirty="0" smtClean="0"/>
          </a:p>
          <a:p>
            <a:r>
              <a:rPr lang="en-US" dirty="0" smtClean="0"/>
              <a:t>Discover how you might change the strategy to exploit the changing industry structure </a:t>
            </a:r>
            <a:endParaRPr lang="en-US" dirty="0"/>
          </a:p>
        </p:txBody>
      </p:sp>
      <p:sp>
        <p:nvSpPr>
          <p:cNvPr id="4" name="Slide Number Placeholder 3"/>
          <p:cNvSpPr>
            <a:spLocks noGrp="1"/>
          </p:cNvSpPr>
          <p:nvPr>
            <p:ph type="sldNum" sz="quarter" idx="12"/>
          </p:nvPr>
        </p:nvSpPr>
        <p:spPr/>
        <p:txBody>
          <a:bodyPr/>
          <a:lstStyle/>
          <a:p>
            <a:fld id="{4361F6FA-90D5-42AB-9D37-ED177104AE26}"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none" dirty="0" smtClean="0">
                <a:solidFill>
                  <a:schemeClr val="tx1">
                    <a:lumMod val="95000"/>
                    <a:lumOff val="5000"/>
                  </a:schemeClr>
                </a:solidFill>
              </a:rPr>
              <a:t>Five Forces Industry Analysis </a:t>
            </a:r>
            <a:r>
              <a:rPr lang="en-US" dirty="0" smtClean="0">
                <a:solidFill>
                  <a:schemeClr val="bg1">
                    <a:lumMod val="50000"/>
                  </a:schemeClr>
                </a:solidFill>
              </a:rPr>
              <a:t/>
            </a:r>
            <a:br>
              <a:rPr lang="en-US" dirty="0" smtClean="0">
                <a:solidFill>
                  <a:schemeClr val="bg1">
                    <a:lumMod val="50000"/>
                  </a:schemeClr>
                </a:solidFill>
              </a:rPr>
            </a:br>
            <a:r>
              <a:rPr lang="en-US" b="1" dirty="0" smtClean="0">
                <a:solidFill>
                  <a:schemeClr val="tx1"/>
                </a:solidFill>
              </a:rPr>
              <a:t>Weaknesses</a:t>
            </a:r>
            <a:endParaRPr lang="en-US" b="1" dirty="0">
              <a:solidFill>
                <a:schemeClr val="tx1"/>
              </a:solidFill>
            </a:endParaRPr>
          </a:p>
        </p:txBody>
      </p:sp>
      <p:sp>
        <p:nvSpPr>
          <p:cNvPr id="3" name="Content Placeholder 2"/>
          <p:cNvSpPr>
            <a:spLocks noGrp="1"/>
          </p:cNvSpPr>
          <p:nvPr>
            <p:ph sz="quarter" idx="1"/>
          </p:nvPr>
        </p:nvSpPr>
        <p:spPr>
          <a:xfrm>
            <a:off x="457200" y="1676400"/>
            <a:ext cx="8229600" cy="4525963"/>
          </a:xfrm>
        </p:spPr>
        <p:txBody>
          <a:bodyPr>
            <a:normAutofit fontScale="92500"/>
          </a:bodyPr>
          <a:lstStyle/>
          <a:p>
            <a:pPr>
              <a:lnSpc>
                <a:spcPct val="110000"/>
              </a:lnSpc>
            </a:pPr>
            <a:r>
              <a:rPr lang="en-US" dirty="0" smtClean="0"/>
              <a:t>Underestimates  the capabilities that may serve as the company’s competitive advantage in the long-term</a:t>
            </a:r>
            <a:br>
              <a:rPr lang="en-US" dirty="0" smtClean="0"/>
            </a:br>
            <a:endParaRPr lang="en-US" dirty="0" smtClean="0"/>
          </a:p>
          <a:p>
            <a:pPr>
              <a:lnSpc>
                <a:spcPct val="110000"/>
              </a:lnSpc>
            </a:pPr>
            <a:r>
              <a:rPr lang="en-US" dirty="0" smtClean="0"/>
              <a:t>Does not take into account the synergies and interdependence within a corporation’s overall portfolio</a:t>
            </a:r>
            <a:br>
              <a:rPr lang="en-US" dirty="0" smtClean="0"/>
            </a:br>
            <a:endParaRPr lang="en-US" dirty="0" smtClean="0"/>
          </a:p>
          <a:p>
            <a:pPr>
              <a:lnSpc>
                <a:spcPct val="110000"/>
              </a:lnSpc>
            </a:pPr>
            <a:r>
              <a:rPr lang="en-US" dirty="0" smtClean="0"/>
              <a:t>Strict interpretations ignore social &amp; political factors</a:t>
            </a:r>
            <a:br>
              <a:rPr lang="en-US" dirty="0" smtClean="0"/>
            </a:br>
            <a:endParaRPr lang="en-US" dirty="0" smtClean="0"/>
          </a:p>
          <a:p>
            <a:pPr>
              <a:lnSpc>
                <a:spcPct val="110000"/>
              </a:lnSpc>
            </a:pPr>
            <a:r>
              <a:rPr lang="en-US" dirty="0" smtClean="0"/>
              <a:t>Does not address </a:t>
            </a:r>
            <a:r>
              <a:rPr lang="en-US" i="1" dirty="0" smtClean="0"/>
              <a:t>why</a:t>
            </a:r>
            <a:r>
              <a:rPr lang="en-US" dirty="0" smtClean="0"/>
              <a:t> or </a:t>
            </a:r>
            <a:r>
              <a:rPr lang="en-US" i="1" dirty="0" smtClean="0"/>
              <a:t>how</a:t>
            </a:r>
            <a:r>
              <a:rPr lang="en-US" dirty="0" smtClean="0"/>
              <a:t> companies are able to get advantageous positions</a:t>
            </a:r>
            <a:endParaRPr lang="en-US" dirty="0"/>
          </a:p>
        </p:txBody>
      </p:sp>
      <p:sp>
        <p:nvSpPr>
          <p:cNvPr id="4" name="Slide Number Placeholder 3"/>
          <p:cNvSpPr>
            <a:spLocks noGrp="1"/>
          </p:cNvSpPr>
          <p:nvPr>
            <p:ph type="sldNum" sz="quarter" idx="12"/>
          </p:nvPr>
        </p:nvSpPr>
        <p:spPr/>
        <p:txBody>
          <a:bodyPr/>
          <a:lstStyle/>
          <a:p>
            <a:fld id="{4361F6FA-90D5-42AB-9D37-ED177104AE26}"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none" dirty="0" smtClean="0">
                <a:solidFill>
                  <a:schemeClr val="tx1">
                    <a:lumMod val="95000"/>
                    <a:lumOff val="5000"/>
                  </a:schemeClr>
                </a:solidFill>
              </a:rPr>
              <a:t>Five Forces Industry Analysis </a:t>
            </a:r>
            <a:r>
              <a:rPr lang="en-US" dirty="0" smtClean="0"/>
              <a:t/>
            </a:r>
            <a:br>
              <a:rPr lang="en-US" dirty="0" smtClean="0"/>
            </a:br>
            <a:r>
              <a:rPr lang="en-US" b="1" dirty="0" smtClean="0">
                <a:solidFill>
                  <a:schemeClr val="tx1"/>
                </a:solidFill>
              </a:rPr>
              <a:t>How to Do It</a:t>
            </a:r>
            <a:endParaRPr lang="en-US" b="1" dirty="0">
              <a:solidFill>
                <a:schemeClr val="tx1"/>
              </a:solidFill>
            </a:endParaRPr>
          </a:p>
        </p:txBody>
      </p:sp>
      <p:sp>
        <p:nvSpPr>
          <p:cNvPr id="3" name="Content Placeholder 2"/>
          <p:cNvSpPr>
            <a:spLocks noGrp="1"/>
          </p:cNvSpPr>
          <p:nvPr>
            <p:ph sz="quarter" idx="1"/>
          </p:nvPr>
        </p:nvSpPr>
        <p:spPr>
          <a:xfrm>
            <a:off x="457200" y="1752600"/>
            <a:ext cx="8229600" cy="4525963"/>
          </a:xfrm>
        </p:spPr>
        <p:txBody>
          <a:bodyPr/>
          <a:lstStyle/>
          <a:p>
            <a:pPr>
              <a:buNone/>
            </a:pPr>
            <a:r>
              <a:rPr lang="en-US" b="1" dirty="0" smtClean="0"/>
              <a:t>Step 1: Collect Information</a:t>
            </a:r>
            <a:endParaRPr lang="en-US" dirty="0" smtClean="0"/>
          </a:p>
          <a:p>
            <a:r>
              <a:rPr lang="en-US" dirty="0" smtClean="0"/>
              <a:t>Identify your industry</a:t>
            </a:r>
          </a:p>
          <a:p>
            <a:r>
              <a:rPr lang="en-US" dirty="0" smtClean="0"/>
              <a:t>Look at existing demand &amp; supply patterns</a:t>
            </a:r>
          </a:p>
          <a:p>
            <a:r>
              <a:rPr lang="en-US" dirty="0" smtClean="0"/>
              <a:t>Identify the characteristics of each of the five forces</a:t>
            </a:r>
          </a:p>
          <a:p>
            <a:r>
              <a:rPr lang="en-US" dirty="0" smtClean="0"/>
              <a:t>Examine &amp; assess their impact on the industry</a:t>
            </a:r>
            <a:endParaRPr lang="en-US" dirty="0"/>
          </a:p>
        </p:txBody>
      </p:sp>
      <p:sp>
        <p:nvSpPr>
          <p:cNvPr id="4" name="Slide Number Placeholder 3"/>
          <p:cNvSpPr>
            <a:spLocks noGrp="1"/>
          </p:cNvSpPr>
          <p:nvPr>
            <p:ph type="sldNum" sz="quarter" idx="12"/>
          </p:nvPr>
        </p:nvSpPr>
        <p:spPr/>
        <p:txBody>
          <a:bodyPr/>
          <a:lstStyle/>
          <a:p>
            <a:fld id="{4361F6FA-90D5-42AB-9D37-ED177104AE26}"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none" dirty="0" smtClean="0">
                <a:solidFill>
                  <a:schemeClr val="tx1">
                    <a:lumMod val="95000"/>
                    <a:lumOff val="5000"/>
                  </a:schemeClr>
                </a:solidFill>
              </a:rPr>
              <a:t>Five Forces Industry Analysis </a:t>
            </a:r>
            <a:r>
              <a:rPr lang="en-US" dirty="0" smtClean="0"/>
              <a:t/>
            </a:r>
            <a:br>
              <a:rPr lang="en-US" dirty="0" smtClean="0"/>
            </a:br>
            <a:r>
              <a:rPr lang="en-US" b="1" dirty="0" smtClean="0">
                <a:solidFill>
                  <a:schemeClr val="tx1"/>
                </a:solidFill>
              </a:rPr>
              <a:t>How to Do It</a:t>
            </a:r>
            <a:endParaRPr lang="en-US" b="1" dirty="0">
              <a:solidFill>
                <a:schemeClr val="tx1"/>
              </a:solidFill>
            </a:endParaRPr>
          </a:p>
        </p:txBody>
      </p:sp>
      <p:sp>
        <p:nvSpPr>
          <p:cNvPr id="3" name="Content Placeholder 2"/>
          <p:cNvSpPr>
            <a:spLocks noGrp="1"/>
          </p:cNvSpPr>
          <p:nvPr>
            <p:ph sz="quarter" idx="1"/>
          </p:nvPr>
        </p:nvSpPr>
        <p:spPr>
          <a:xfrm>
            <a:off x="457200" y="1752600"/>
            <a:ext cx="8229600" cy="4525963"/>
          </a:xfrm>
        </p:spPr>
        <p:txBody>
          <a:bodyPr/>
          <a:lstStyle/>
          <a:p>
            <a:pPr>
              <a:buNone/>
            </a:pPr>
            <a:r>
              <a:rPr lang="en-US" b="1" dirty="0" smtClean="0"/>
              <a:t>Main Sources of Competitive Pressures</a:t>
            </a:r>
          </a:p>
          <a:p>
            <a:pPr marL="514350" indent="-514350">
              <a:buFont typeface="+mj-lt"/>
              <a:buAutoNum type="arabicPeriod"/>
            </a:pPr>
            <a:r>
              <a:rPr lang="en-US" dirty="0" smtClean="0"/>
              <a:t>Rivalry among competitors</a:t>
            </a:r>
          </a:p>
          <a:p>
            <a:pPr marL="514350" indent="-514350">
              <a:buFont typeface="+mj-lt"/>
              <a:buAutoNum type="arabicPeriod"/>
            </a:pPr>
            <a:r>
              <a:rPr lang="en-US" dirty="0" smtClean="0"/>
              <a:t>Threat of substitute products</a:t>
            </a:r>
          </a:p>
          <a:p>
            <a:pPr marL="514350" indent="-514350">
              <a:buFont typeface="+mj-lt"/>
              <a:buAutoNum type="arabicPeriod"/>
            </a:pPr>
            <a:r>
              <a:rPr lang="en-US" dirty="0" smtClean="0"/>
              <a:t>Threat of potential entry</a:t>
            </a:r>
          </a:p>
          <a:p>
            <a:pPr marL="514350" indent="-514350">
              <a:buFont typeface="+mj-lt"/>
              <a:buAutoNum type="arabicPeriod"/>
            </a:pPr>
            <a:r>
              <a:rPr lang="en-US" dirty="0" smtClean="0"/>
              <a:t>Bargaining power of suppliers</a:t>
            </a:r>
          </a:p>
          <a:p>
            <a:pPr marL="514350" indent="-514350">
              <a:buFont typeface="+mj-lt"/>
              <a:buAutoNum type="arabicPeriod"/>
            </a:pPr>
            <a:r>
              <a:rPr lang="en-US" dirty="0" smtClean="0"/>
              <a:t>Bargaining power of buyers </a:t>
            </a:r>
            <a:endParaRPr lang="en-US" dirty="0"/>
          </a:p>
        </p:txBody>
      </p:sp>
      <p:sp>
        <p:nvSpPr>
          <p:cNvPr id="4" name="Slide Number Placeholder 3"/>
          <p:cNvSpPr>
            <a:spLocks noGrp="1"/>
          </p:cNvSpPr>
          <p:nvPr>
            <p:ph type="sldNum" sz="quarter" idx="12"/>
          </p:nvPr>
        </p:nvSpPr>
        <p:spPr/>
        <p:txBody>
          <a:bodyPr/>
          <a:lstStyle/>
          <a:p>
            <a:fld id="{4361F6FA-90D5-42AB-9D37-ED177104AE26}"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none" dirty="0" smtClean="0">
                <a:solidFill>
                  <a:schemeClr val="tx1">
                    <a:lumMod val="95000"/>
                    <a:lumOff val="5000"/>
                  </a:schemeClr>
                </a:solidFill>
              </a:rPr>
              <a:t>Five Forces Industry Analysis </a:t>
            </a:r>
            <a:br>
              <a:rPr lang="en-US" u="none" dirty="0" smtClean="0">
                <a:solidFill>
                  <a:schemeClr val="tx1">
                    <a:lumMod val="95000"/>
                    <a:lumOff val="5000"/>
                  </a:schemeClr>
                </a:solidFill>
              </a:rPr>
            </a:br>
            <a:r>
              <a:rPr lang="en-US" b="1" dirty="0" smtClean="0">
                <a:solidFill>
                  <a:schemeClr val="tx1"/>
                </a:solidFill>
              </a:rPr>
              <a:t>Description &amp; Purpose</a:t>
            </a:r>
            <a:endParaRPr lang="en-US" b="1" dirty="0">
              <a:solidFill>
                <a:schemeClr val="tx1"/>
              </a:solidFill>
            </a:endParaRPr>
          </a:p>
        </p:txBody>
      </p:sp>
      <p:sp>
        <p:nvSpPr>
          <p:cNvPr id="3" name="Content Placeholder 2"/>
          <p:cNvSpPr>
            <a:spLocks noGrp="1"/>
          </p:cNvSpPr>
          <p:nvPr>
            <p:ph sz="quarter" idx="1"/>
          </p:nvPr>
        </p:nvSpPr>
        <p:spPr>
          <a:xfrm>
            <a:off x="457200" y="1905000"/>
            <a:ext cx="8229600" cy="4525963"/>
          </a:xfrm>
        </p:spPr>
        <p:txBody>
          <a:bodyPr/>
          <a:lstStyle/>
          <a:p>
            <a:r>
              <a:rPr lang="en-US" dirty="0" smtClean="0"/>
              <a:t>Developed by Michael Porter</a:t>
            </a:r>
            <a:br>
              <a:rPr lang="en-US" dirty="0" smtClean="0"/>
            </a:br>
            <a:endParaRPr lang="en-US" dirty="0" smtClean="0"/>
          </a:p>
          <a:p>
            <a:r>
              <a:rPr lang="en-US" dirty="0" smtClean="0"/>
              <a:t>Provides an understanding of an industry and its participants</a:t>
            </a:r>
            <a:br>
              <a:rPr lang="en-US" dirty="0" smtClean="0"/>
            </a:br>
            <a:endParaRPr lang="en-US" dirty="0"/>
          </a:p>
          <a:p>
            <a:r>
              <a:rPr lang="en-US" dirty="0" smtClean="0"/>
              <a:t>Used as a means to decrease the gap between a firm’s external environment and its internal resources</a:t>
            </a:r>
          </a:p>
        </p:txBody>
      </p:sp>
      <p:sp>
        <p:nvSpPr>
          <p:cNvPr id="4" name="Slide Number Placeholder 3"/>
          <p:cNvSpPr>
            <a:spLocks noGrp="1"/>
          </p:cNvSpPr>
          <p:nvPr>
            <p:ph type="sldNum" sz="quarter" idx="12"/>
          </p:nvPr>
        </p:nvSpPr>
        <p:spPr/>
        <p:txBody>
          <a:bodyPr/>
          <a:lstStyle/>
          <a:p>
            <a:fld id="{4361F6FA-90D5-42AB-9D37-ED177104AE26}"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none" dirty="0" smtClean="0">
                <a:solidFill>
                  <a:schemeClr val="tx1">
                    <a:lumMod val="95000"/>
                    <a:lumOff val="5000"/>
                  </a:schemeClr>
                </a:solidFill>
              </a:rPr>
              <a:t>Five Forces Industry Analysis </a:t>
            </a:r>
            <a:r>
              <a:rPr lang="en-US" dirty="0" smtClean="0"/>
              <a:t/>
            </a:r>
            <a:br>
              <a:rPr lang="en-US" dirty="0" smtClean="0"/>
            </a:br>
            <a:r>
              <a:rPr lang="en-US" b="1" dirty="0" smtClean="0">
                <a:solidFill>
                  <a:schemeClr val="tx1"/>
                </a:solidFill>
              </a:rPr>
              <a:t>How to Do It</a:t>
            </a:r>
            <a:endParaRPr lang="en-US" b="1" dirty="0">
              <a:solidFill>
                <a:schemeClr val="tx1"/>
              </a:solidFill>
            </a:endParaRPr>
          </a:p>
        </p:txBody>
      </p:sp>
      <p:sp>
        <p:nvSpPr>
          <p:cNvPr id="3" name="Content Placeholder 2"/>
          <p:cNvSpPr>
            <a:spLocks noGrp="1"/>
          </p:cNvSpPr>
          <p:nvPr>
            <p:ph sz="quarter" idx="1"/>
          </p:nvPr>
        </p:nvSpPr>
        <p:spPr>
          <a:xfrm>
            <a:off x="457200" y="1752600"/>
            <a:ext cx="8229600" cy="4525963"/>
          </a:xfrm>
        </p:spPr>
        <p:txBody>
          <a:bodyPr>
            <a:normAutofit fontScale="92500"/>
          </a:bodyPr>
          <a:lstStyle/>
          <a:p>
            <a:pPr>
              <a:buNone/>
            </a:pPr>
            <a:r>
              <a:rPr lang="en-US" b="1" dirty="0" smtClean="0"/>
              <a:t>Step 2: Assess &amp; Evaluate</a:t>
            </a:r>
          </a:p>
          <a:p>
            <a:r>
              <a:rPr lang="en-US" dirty="0" smtClean="0"/>
              <a:t>Determine the direction of the force</a:t>
            </a:r>
            <a:br>
              <a:rPr lang="en-US" dirty="0" smtClean="0"/>
            </a:br>
            <a:r>
              <a:rPr lang="en-US" dirty="0" smtClean="0"/>
              <a:t> </a:t>
            </a:r>
          </a:p>
          <a:p>
            <a:r>
              <a:rPr lang="en-US" dirty="0" smtClean="0"/>
              <a:t>Give each force a value indicating if it is strong, moderate, or weak. </a:t>
            </a:r>
          </a:p>
          <a:p>
            <a:pPr lvl="1"/>
            <a:r>
              <a:rPr lang="en-US" dirty="0" smtClean="0"/>
              <a:t>Scale of 1 – 5, with 1 being the weakest</a:t>
            </a:r>
            <a:br>
              <a:rPr lang="en-US" dirty="0" smtClean="0"/>
            </a:br>
            <a:endParaRPr lang="en-US" dirty="0"/>
          </a:p>
          <a:p>
            <a:r>
              <a:rPr lang="en-US" dirty="0" smtClean="0"/>
              <a:t>The ultimate goal: </a:t>
            </a:r>
            <a:br>
              <a:rPr lang="en-US" dirty="0" smtClean="0"/>
            </a:br>
            <a:r>
              <a:rPr lang="en-US" dirty="0" smtClean="0"/>
              <a:t>	To identify the ability of your company to 	successfully compete within its industry, 	given the collective strength of the five 	forces</a:t>
            </a:r>
            <a:endParaRPr lang="en-US" dirty="0"/>
          </a:p>
        </p:txBody>
      </p:sp>
      <p:sp>
        <p:nvSpPr>
          <p:cNvPr id="4" name="Slide Number Placeholder 3"/>
          <p:cNvSpPr>
            <a:spLocks noGrp="1"/>
          </p:cNvSpPr>
          <p:nvPr>
            <p:ph type="sldNum" sz="quarter" idx="12"/>
          </p:nvPr>
        </p:nvSpPr>
        <p:spPr/>
        <p:txBody>
          <a:bodyPr/>
          <a:lstStyle/>
          <a:p>
            <a:fld id="{4361F6FA-90D5-42AB-9D37-ED177104AE26}"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none" dirty="0" smtClean="0">
                <a:solidFill>
                  <a:schemeClr val="tx1">
                    <a:lumMod val="95000"/>
                    <a:lumOff val="5000"/>
                  </a:schemeClr>
                </a:solidFill>
              </a:rPr>
              <a:t>Five Forces Industry Analysis </a:t>
            </a:r>
            <a:r>
              <a:rPr lang="en-US" dirty="0" smtClean="0"/>
              <a:t/>
            </a:r>
            <a:br>
              <a:rPr lang="en-US" dirty="0" smtClean="0"/>
            </a:br>
            <a:r>
              <a:rPr lang="en-US" b="1" dirty="0" smtClean="0">
                <a:solidFill>
                  <a:schemeClr val="tx1"/>
                </a:solidFill>
              </a:rPr>
              <a:t>How to Do It</a:t>
            </a:r>
            <a:endParaRPr lang="en-US" b="1" dirty="0">
              <a:solidFill>
                <a:schemeClr val="tx1"/>
              </a:solidFill>
            </a:endParaRPr>
          </a:p>
        </p:txBody>
      </p:sp>
      <p:sp>
        <p:nvSpPr>
          <p:cNvPr id="3" name="Content Placeholder 2"/>
          <p:cNvSpPr>
            <a:spLocks noGrp="1"/>
          </p:cNvSpPr>
          <p:nvPr>
            <p:ph sz="quarter" idx="1"/>
          </p:nvPr>
        </p:nvSpPr>
        <p:spPr>
          <a:xfrm>
            <a:off x="457200" y="1752600"/>
            <a:ext cx="8229600" cy="4525963"/>
          </a:xfrm>
        </p:spPr>
        <p:txBody>
          <a:bodyPr/>
          <a:lstStyle/>
          <a:p>
            <a:pPr>
              <a:buNone/>
            </a:pPr>
            <a:r>
              <a:rPr lang="en-US" b="1" dirty="0" smtClean="0"/>
              <a:t>Step 3: Develop Strategy</a:t>
            </a:r>
          </a:p>
          <a:p>
            <a:r>
              <a:rPr lang="en-US" dirty="0" smtClean="0"/>
              <a:t>Repeat the first two steps in light of industry change and evolution</a:t>
            </a:r>
            <a:br>
              <a:rPr lang="en-US" dirty="0" smtClean="0"/>
            </a:br>
            <a:endParaRPr lang="en-US" dirty="0" smtClean="0"/>
          </a:p>
          <a:p>
            <a:r>
              <a:rPr lang="en-US" dirty="0" smtClean="0"/>
              <a:t>Long-term industry trends should be analyzed to determine whether the profitability of the industry is sustainable and how this will affect your company’s competitive position. </a:t>
            </a:r>
            <a:endParaRPr lang="en-US" dirty="0"/>
          </a:p>
        </p:txBody>
      </p:sp>
      <p:sp>
        <p:nvSpPr>
          <p:cNvPr id="4" name="Slide Number Placeholder 3"/>
          <p:cNvSpPr>
            <a:spLocks noGrp="1"/>
          </p:cNvSpPr>
          <p:nvPr>
            <p:ph type="sldNum" sz="quarter" idx="12"/>
          </p:nvPr>
        </p:nvSpPr>
        <p:spPr/>
        <p:txBody>
          <a:bodyPr/>
          <a:lstStyle/>
          <a:p>
            <a:fld id="{4361F6FA-90D5-42AB-9D37-ED177104AE26}"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none" dirty="0" smtClean="0">
                <a:solidFill>
                  <a:schemeClr val="tx1">
                    <a:lumMod val="95000"/>
                    <a:lumOff val="5000"/>
                  </a:schemeClr>
                </a:solidFill>
              </a:rPr>
              <a:t>Five Forces Industry Analysis </a:t>
            </a:r>
            <a:r>
              <a:rPr lang="en-US" dirty="0" smtClean="0"/>
              <a:t/>
            </a:r>
            <a:br>
              <a:rPr lang="en-US" dirty="0" smtClean="0"/>
            </a:br>
            <a:r>
              <a:rPr lang="en-US" b="1" dirty="0" smtClean="0">
                <a:solidFill>
                  <a:schemeClr val="tx1"/>
                </a:solidFill>
              </a:rPr>
              <a:t>Conclusion</a:t>
            </a:r>
            <a:endParaRPr lang="en-US" b="1" dirty="0">
              <a:solidFill>
                <a:schemeClr val="tx1"/>
              </a:solidFill>
            </a:endParaRPr>
          </a:p>
        </p:txBody>
      </p:sp>
      <p:sp>
        <p:nvSpPr>
          <p:cNvPr id="3" name="Content Placeholder 2"/>
          <p:cNvSpPr>
            <a:spLocks noGrp="1"/>
          </p:cNvSpPr>
          <p:nvPr>
            <p:ph sz="quarter" idx="1"/>
          </p:nvPr>
        </p:nvSpPr>
        <p:spPr>
          <a:xfrm>
            <a:off x="457200" y="1676400"/>
            <a:ext cx="8229600" cy="4525963"/>
          </a:xfrm>
        </p:spPr>
        <p:txBody>
          <a:bodyPr/>
          <a:lstStyle/>
          <a:p>
            <a:r>
              <a:rPr lang="en-US" dirty="0" smtClean="0"/>
              <a:t>Understanding how an industry will evolve provides important direction for selecting and managing strategy around these five criteria</a:t>
            </a:r>
          </a:p>
          <a:p>
            <a:endParaRPr lang="en-US" dirty="0" smtClean="0"/>
          </a:p>
          <a:p>
            <a:r>
              <a:rPr lang="en-US" dirty="0" smtClean="0"/>
              <a:t>Not all industries are alike-for companies with product portfolios across numerous industries, this technique should be repeated for each industry </a:t>
            </a:r>
            <a:endParaRPr lang="en-US" dirty="0"/>
          </a:p>
        </p:txBody>
      </p:sp>
      <p:sp>
        <p:nvSpPr>
          <p:cNvPr id="4" name="Slide Number Placeholder 3"/>
          <p:cNvSpPr>
            <a:spLocks noGrp="1"/>
          </p:cNvSpPr>
          <p:nvPr>
            <p:ph type="sldNum" sz="quarter" idx="12"/>
          </p:nvPr>
        </p:nvSpPr>
        <p:spPr/>
        <p:txBody>
          <a:bodyPr/>
          <a:lstStyle/>
          <a:p>
            <a:fld id="{4361F6FA-90D5-42AB-9D37-ED177104AE26}" type="slidenum">
              <a:rPr lang="en-US" smtClean="0"/>
              <a:pPr/>
              <a:t>22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none" dirty="0" smtClean="0">
                <a:solidFill>
                  <a:schemeClr val="tx1">
                    <a:lumMod val="95000"/>
                    <a:lumOff val="5000"/>
                  </a:schemeClr>
                </a:solidFill>
              </a:rPr>
              <a:t>Five Forces Industry Analysis </a:t>
            </a:r>
            <a:r>
              <a:rPr lang="en-US" dirty="0" smtClean="0"/>
              <a:t/>
            </a:r>
            <a:br>
              <a:rPr lang="en-US" dirty="0" smtClean="0"/>
            </a:br>
            <a:r>
              <a:rPr lang="en-US" b="1" dirty="0" smtClean="0">
                <a:solidFill>
                  <a:schemeClr val="tx1"/>
                </a:solidFill>
              </a:rPr>
              <a:t>Objective of the Five Forces</a:t>
            </a:r>
            <a:endParaRPr lang="en-US" b="1" dirty="0">
              <a:solidFill>
                <a:schemeClr val="tx1"/>
              </a:solidFill>
            </a:endParaRPr>
          </a:p>
        </p:txBody>
      </p:sp>
      <p:sp>
        <p:nvSpPr>
          <p:cNvPr id="3" name="Content Placeholder 2"/>
          <p:cNvSpPr>
            <a:spLocks noGrp="1"/>
          </p:cNvSpPr>
          <p:nvPr>
            <p:ph sz="quarter" idx="1"/>
          </p:nvPr>
        </p:nvSpPr>
        <p:spPr>
          <a:xfrm>
            <a:off x="457200" y="1905000"/>
            <a:ext cx="8229600" cy="4525963"/>
          </a:xfrm>
        </p:spPr>
        <p:txBody>
          <a:bodyPr/>
          <a:lstStyle/>
          <a:p>
            <a:r>
              <a:rPr lang="en-US" dirty="0" smtClean="0"/>
              <a:t>Identify the profit potential of an industry</a:t>
            </a:r>
            <a:br>
              <a:rPr lang="en-US" dirty="0" smtClean="0"/>
            </a:br>
            <a:endParaRPr lang="en-US" dirty="0" smtClean="0"/>
          </a:p>
          <a:p>
            <a:r>
              <a:rPr lang="en-US" dirty="0" smtClean="0"/>
              <a:t>Identify the forces that would harm your company’s profitability in that industry </a:t>
            </a:r>
            <a:br>
              <a:rPr lang="en-US" dirty="0" smtClean="0"/>
            </a:br>
            <a:endParaRPr lang="en-US" dirty="0" smtClean="0"/>
          </a:p>
          <a:p>
            <a:r>
              <a:rPr lang="en-US" dirty="0" smtClean="0"/>
              <a:t>Protect and extend your competitive advantage</a:t>
            </a:r>
            <a:br>
              <a:rPr lang="en-US" dirty="0" smtClean="0"/>
            </a:br>
            <a:endParaRPr lang="en-US" dirty="0" smtClean="0"/>
          </a:p>
          <a:p>
            <a:r>
              <a:rPr lang="en-US" dirty="0" smtClean="0"/>
              <a:t>Anticipate changes in industry structure </a:t>
            </a:r>
            <a:endParaRPr lang="en-US" dirty="0"/>
          </a:p>
        </p:txBody>
      </p:sp>
      <p:sp>
        <p:nvSpPr>
          <p:cNvPr id="4" name="Slide Number Placeholder 3"/>
          <p:cNvSpPr>
            <a:spLocks noGrp="1"/>
          </p:cNvSpPr>
          <p:nvPr>
            <p:ph type="sldNum" sz="quarter" idx="12"/>
          </p:nvPr>
        </p:nvSpPr>
        <p:spPr/>
        <p:txBody>
          <a:bodyPr/>
          <a:lstStyle/>
          <a:p>
            <a:fld id="{4361F6FA-90D5-42AB-9D37-ED177104AE26}"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none" dirty="0" smtClean="0">
                <a:solidFill>
                  <a:schemeClr val="tx1">
                    <a:lumMod val="95000"/>
                    <a:lumOff val="5000"/>
                  </a:schemeClr>
                </a:solidFill>
              </a:rPr>
              <a:t>Five Forces Industry Analysis </a:t>
            </a:r>
            <a:r>
              <a:rPr lang="en-US" dirty="0" smtClean="0"/>
              <a:t/>
            </a:r>
            <a:br>
              <a:rPr lang="en-US" dirty="0" smtClean="0"/>
            </a:br>
            <a:r>
              <a:rPr lang="en-US" b="1" dirty="0" smtClean="0">
                <a:solidFill>
                  <a:schemeClr val="tx1"/>
                </a:solidFill>
              </a:rPr>
              <a:t>Porter’s Five Forces</a:t>
            </a:r>
            <a:endParaRPr lang="en-US" b="1" dirty="0">
              <a:solidFill>
                <a:schemeClr val="tx1"/>
              </a:solidFill>
            </a:endParaRPr>
          </a:p>
        </p:txBody>
      </p:sp>
      <p:sp>
        <p:nvSpPr>
          <p:cNvPr id="3" name="Content Placeholder 2"/>
          <p:cNvSpPr>
            <a:spLocks noGrp="1"/>
          </p:cNvSpPr>
          <p:nvPr>
            <p:ph sz="quarter" idx="1"/>
          </p:nvPr>
        </p:nvSpPr>
        <p:spPr>
          <a:xfrm>
            <a:off x="457200" y="1981200"/>
            <a:ext cx="8229600" cy="3276600"/>
          </a:xfrm>
        </p:spPr>
        <p:txBody>
          <a:bodyPr/>
          <a:lstStyle/>
          <a:p>
            <a:pPr marL="514350" indent="-514350">
              <a:buFont typeface="+mj-lt"/>
              <a:buAutoNum type="arabicPeriod"/>
            </a:pPr>
            <a:r>
              <a:rPr lang="en-US" dirty="0" smtClean="0"/>
              <a:t>Threat of new entrants</a:t>
            </a:r>
          </a:p>
          <a:p>
            <a:pPr marL="514350" indent="-514350">
              <a:buFont typeface="+mj-lt"/>
              <a:buAutoNum type="arabicPeriod"/>
            </a:pPr>
            <a:r>
              <a:rPr lang="en-US" dirty="0" smtClean="0"/>
              <a:t>Bargaining power of suppliers</a:t>
            </a:r>
          </a:p>
          <a:p>
            <a:pPr marL="514350" indent="-514350">
              <a:buFont typeface="+mj-lt"/>
              <a:buAutoNum type="arabicPeriod"/>
            </a:pPr>
            <a:r>
              <a:rPr lang="en-US" dirty="0" smtClean="0"/>
              <a:t>Bargaining power of buyers</a:t>
            </a:r>
          </a:p>
          <a:p>
            <a:pPr marL="514350" indent="-514350">
              <a:buFont typeface="+mj-lt"/>
              <a:buAutoNum type="arabicPeriod"/>
            </a:pPr>
            <a:r>
              <a:rPr lang="en-US" dirty="0" smtClean="0"/>
              <a:t>Threat of substitute products or services</a:t>
            </a:r>
          </a:p>
          <a:p>
            <a:pPr marL="514350" indent="-514350">
              <a:buFont typeface="+mj-lt"/>
              <a:buAutoNum type="arabicPeriod"/>
            </a:pPr>
            <a:r>
              <a:rPr lang="en-US" dirty="0" smtClean="0"/>
              <a:t>Degree of rivalry among existing competitors </a:t>
            </a:r>
            <a:endParaRPr lang="en-US" dirty="0"/>
          </a:p>
        </p:txBody>
      </p:sp>
      <p:sp>
        <p:nvSpPr>
          <p:cNvPr id="4" name="Slide Number Placeholder 3"/>
          <p:cNvSpPr>
            <a:spLocks noGrp="1"/>
          </p:cNvSpPr>
          <p:nvPr>
            <p:ph type="sldNum" sz="quarter" idx="12"/>
          </p:nvPr>
        </p:nvSpPr>
        <p:spPr/>
        <p:txBody>
          <a:bodyPr/>
          <a:lstStyle/>
          <a:p>
            <a:fld id="{4361F6FA-90D5-42AB-9D37-ED177104AE26}"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quarter" idx="1"/>
          </p:nvPr>
        </p:nvPicPr>
        <p:blipFill>
          <a:blip r:embed="rId2" cstate="print"/>
          <a:srcRect/>
          <a:stretch>
            <a:fillRect/>
          </a:stretch>
        </p:blipFill>
        <p:spPr bwMode="auto">
          <a:xfrm>
            <a:off x="0" y="-1"/>
            <a:ext cx="9144000" cy="6847305"/>
          </a:xfrm>
          <a:prstGeom prst="rect">
            <a:avLst/>
          </a:prstGeom>
          <a:noFill/>
          <a:ln w="9525">
            <a:noFill/>
            <a:miter lim="800000"/>
            <a:headEnd/>
            <a:tailEnd/>
          </a:ln>
        </p:spPr>
      </p:pic>
      <p:sp>
        <p:nvSpPr>
          <p:cNvPr id="3" name="Slide Number Placeholder 2"/>
          <p:cNvSpPr>
            <a:spLocks noGrp="1"/>
          </p:cNvSpPr>
          <p:nvPr>
            <p:ph type="sldNum" sz="quarter" idx="12"/>
          </p:nvPr>
        </p:nvSpPr>
        <p:spPr/>
        <p:txBody>
          <a:bodyPr/>
          <a:lstStyle/>
          <a:p>
            <a:fld id="{4361F6FA-90D5-42AB-9D37-ED177104AE26}"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none" dirty="0" smtClean="0">
                <a:solidFill>
                  <a:schemeClr val="tx1">
                    <a:lumMod val="95000"/>
                    <a:lumOff val="5000"/>
                  </a:schemeClr>
                </a:solidFill>
              </a:rPr>
              <a:t>Five Forces Industry Analysis </a:t>
            </a:r>
            <a:r>
              <a:rPr lang="en-US" dirty="0" smtClean="0"/>
              <a:t/>
            </a:r>
            <a:br>
              <a:rPr lang="en-US" dirty="0" smtClean="0"/>
            </a:br>
            <a:r>
              <a:rPr lang="en-US" b="1" dirty="0" smtClean="0">
                <a:solidFill>
                  <a:schemeClr val="tx1"/>
                </a:solidFill>
              </a:rPr>
              <a:t>1. Threat of New Entrants</a:t>
            </a:r>
            <a:endParaRPr lang="en-US" b="1" dirty="0">
              <a:solidFill>
                <a:schemeClr val="tx1"/>
              </a:solidFill>
            </a:endParaRPr>
          </a:p>
        </p:txBody>
      </p:sp>
      <p:sp>
        <p:nvSpPr>
          <p:cNvPr id="3" name="Content Placeholder 2"/>
          <p:cNvSpPr>
            <a:spLocks noGrp="1"/>
          </p:cNvSpPr>
          <p:nvPr>
            <p:ph sz="quarter" idx="1"/>
          </p:nvPr>
        </p:nvSpPr>
        <p:spPr>
          <a:xfrm>
            <a:off x="609600" y="1752600"/>
            <a:ext cx="6477000" cy="4343400"/>
          </a:xfrm>
        </p:spPr>
        <p:txBody>
          <a:bodyPr>
            <a:normAutofit/>
          </a:bodyPr>
          <a:lstStyle/>
          <a:p>
            <a:pPr marL="514350" indent="-514350">
              <a:buFont typeface="+mj-lt"/>
              <a:buAutoNum type="arabicPeriod"/>
            </a:pPr>
            <a:r>
              <a:rPr lang="en-US" b="1" dirty="0" smtClean="0"/>
              <a:t>Entry-deterring price </a:t>
            </a:r>
            <a:r>
              <a:rPr lang="en-US" dirty="0" smtClean="0"/>
              <a:t>	</a:t>
            </a:r>
          </a:p>
          <a:p>
            <a:pPr marL="514350" indent="-514350">
              <a:buFont typeface="+mj-lt"/>
              <a:buAutoNum type="arabicPeriod"/>
            </a:pPr>
            <a:r>
              <a:rPr lang="en-US" b="1" dirty="0" smtClean="0"/>
              <a:t>Incumbent retaliation </a:t>
            </a:r>
            <a:r>
              <a:rPr lang="en-US" dirty="0" smtClean="0"/>
              <a:t>	</a:t>
            </a:r>
          </a:p>
          <a:p>
            <a:pPr marL="514350" indent="-514350">
              <a:buFont typeface="+mj-lt"/>
              <a:buAutoNum type="arabicPeriod"/>
            </a:pPr>
            <a:r>
              <a:rPr lang="en-US" b="1" dirty="0" smtClean="0"/>
              <a:t>High entry costs </a:t>
            </a:r>
            <a:r>
              <a:rPr lang="en-US" dirty="0" smtClean="0"/>
              <a:t>		</a:t>
            </a:r>
          </a:p>
          <a:p>
            <a:pPr marL="514350" indent="-514350">
              <a:buFont typeface="+mj-lt"/>
              <a:buAutoNum type="arabicPeriod"/>
            </a:pPr>
            <a:r>
              <a:rPr lang="en-US" b="1" dirty="0" smtClean="0"/>
              <a:t>Experience effects 	</a:t>
            </a:r>
            <a:r>
              <a:rPr lang="en-US" dirty="0" smtClean="0"/>
              <a:t>	</a:t>
            </a:r>
          </a:p>
          <a:p>
            <a:pPr marL="514350" indent="-514350">
              <a:buFont typeface="+mj-lt"/>
              <a:buAutoNum type="arabicPeriod"/>
            </a:pPr>
            <a:r>
              <a:rPr lang="en-US" b="1" dirty="0" smtClean="0"/>
              <a:t>Other cost advantages</a:t>
            </a:r>
            <a:r>
              <a:rPr lang="en-US" dirty="0" smtClean="0">
                <a:sym typeface="Wingdings" pitchFamily="2" charset="2"/>
              </a:rPr>
              <a:t>		</a:t>
            </a:r>
            <a:endParaRPr lang="en-US" dirty="0" smtClean="0"/>
          </a:p>
          <a:p>
            <a:pPr marL="514350" indent="-514350">
              <a:buFont typeface="+mj-lt"/>
              <a:buAutoNum type="arabicPeriod"/>
            </a:pPr>
            <a:r>
              <a:rPr lang="en-US" b="1" dirty="0" smtClean="0"/>
              <a:t>Product differentiation </a:t>
            </a:r>
            <a:r>
              <a:rPr lang="en-US" dirty="0" smtClean="0"/>
              <a:t>	</a:t>
            </a:r>
          </a:p>
          <a:p>
            <a:pPr marL="514350" indent="-514350">
              <a:buFont typeface="+mj-lt"/>
              <a:buAutoNum type="arabicPeriod"/>
            </a:pPr>
            <a:r>
              <a:rPr lang="en-US" b="1" dirty="0" smtClean="0"/>
              <a:t>Distribution access </a:t>
            </a:r>
            <a:r>
              <a:rPr lang="en-US" dirty="0" smtClean="0"/>
              <a:t>		</a:t>
            </a:r>
          </a:p>
          <a:p>
            <a:pPr marL="514350" indent="-514350">
              <a:buFont typeface="+mj-lt"/>
              <a:buAutoNum type="arabicPeriod"/>
            </a:pPr>
            <a:r>
              <a:rPr lang="en-US" b="1" dirty="0" smtClean="0"/>
              <a:t>Government restrictions</a:t>
            </a:r>
            <a:r>
              <a:rPr lang="en-US" dirty="0" smtClean="0"/>
              <a:t>	</a:t>
            </a:r>
          </a:p>
          <a:p>
            <a:pPr marL="514350" indent="-514350">
              <a:buFont typeface="+mj-lt"/>
              <a:buAutoNum type="arabicPeriod"/>
            </a:pPr>
            <a:r>
              <a:rPr lang="en-US" b="1" dirty="0" smtClean="0"/>
              <a:t>Switching costs </a:t>
            </a:r>
            <a:r>
              <a:rPr lang="en-US" dirty="0" smtClean="0"/>
              <a:t>		</a:t>
            </a:r>
            <a:endParaRPr lang="en-US" dirty="0"/>
          </a:p>
        </p:txBody>
      </p:sp>
      <p:sp>
        <p:nvSpPr>
          <p:cNvPr id="4" name="TextBox 3"/>
          <p:cNvSpPr txBox="1"/>
          <p:nvPr/>
        </p:nvSpPr>
        <p:spPr>
          <a:xfrm>
            <a:off x="762000" y="1295400"/>
            <a:ext cx="8382000" cy="400110"/>
          </a:xfrm>
          <a:prstGeom prst="rect">
            <a:avLst/>
          </a:prstGeom>
          <a:noFill/>
        </p:spPr>
        <p:txBody>
          <a:bodyPr wrap="square" rtlCol="0">
            <a:spAutoFit/>
          </a:bodyPr>
          <a:lstStyle/>
          <a:p>
            <a:r>
              <a:rPr lang="en-US" sz="2000" dirty="0" smtClean="0"/>
              <a:t>New entrants usually face several barriers to entry, including:</a:t>
            </a:r>
            <a:endParaRPr lang="en-US" sz="2000" dirty="0"/>
          </a:p>
        </p:txBody>
      </p:sp>
      <p:sp>
        <p:nvSpPr>
          <p:cNvPr id="5" name="Slide Number Placeholder 4"/>
          <p:cNvSpPr>
            <a:spLocks noGrp="1"/>
          </p:cNvSpPr>
          <p:nvPr>
            <p:ph type="sldNum" sz="quarter" idx="12"/>
          </p:nvPr>
        </p:nvSpPr>
        <p:spPr/>
        <p:txBody>
          <a:bodyPr/>
          <a:lstStyle/>
          <a:p>
            <a:fld id="{4361F6FA-90D5-42AB-9D37-ED177104AE26}"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0" y="0"/>
          <a:ext cx="9144000" cy="6248400"/>
        </p:xfrm>
        <a:graphic>
          <a:graphicData uri="http://schemas.openxmlformats.org/drawingml/2006/table">
            <a:tbl>
              <a:tblPr bandRow="1" bandCol="1">
                <a:tableStyleId>{BC89EF96-8CEA-46FF-86C4-4CE0E7609802}</a:tableStyleId>
              </a:tblPr>
              <a:tblGrid>
                <a:gridCol w="4572000"/>
                <a:gridCol w="4572000"/>
              </a:tblGrid>
              <a:tr h="3709987">
                <a:tc>
                  <a:txBody>
                    <a:bodyPr/>
                    <a:lstStyle/>
                    <a:p>
                      <a:pPr algn="ctr"/>
                      <a:r>
                        <a:rPr lang="en-US" b="1" u="sng" dirty="0" smtClean="0"/>
                        <a:t>Easy to Enter if there is: </a:t>
                      </a:r>
                      <a:r>
                        <a:rPr lang="en-US" b="1" dirty="0" smtClean="0"/>
                        <a:t/>
                      </a:r>
                      <a:br>
                        <a:rPr lang="en-US" b="1" dirty="0" smtClean="0"/>
                      </a:br>
                      <a:endParaRPr lang="en-US" b="1" dirty="0" smtClean="0"/>
                    </a:p>
                    <a:p>
                      <a:pPr>
                        <a:buFont typeface="Arial" pitchFamily="34" charset="0"/>
                        <a:buChar char="•"/>
                      </a:pPr>
                      <a:r>
                        <a:rPr lang="en-US" dirty="0" smtClean="0"/>
                        <a:t>Common technology</a:t>
                      </a:r>
                    </a:p>
                    <a:p>
                      <a:endParaRPr lang="en-US" dirty="0" smtClean="0"/>
                    </a:p>
                    <a:p>
                      <a:pPr>
                        <a:buFont typeface="Arial" pitchFamily="34" charset="0"/>
                        <a:buChar char="•"/>
                      </a:pPr>
                      <a:r>
                        <a:rPr lang="en-US" dirty="0" smtClean="0"/>
                        <a:t>Little brand franchise</a:t>
                      </a:r>
                    </a:p>
                    <a:p>
                      <a:endParaRPr lang="en-US" dirty="0" smtClean="0"/>
                    </a:p>
                    <a:p>
                      <a:pPr>
                        <a:buFont typeface="Arial" pitchFamily="34" charset="0"/>
                        <a:buChar char="•"/>
                      </a:pPr>
                      <a:r>
                        <a:rPr lang="en-US" dirty="0" smtClean="0"/>
                        <a:t>Access to distribution channels</a:t>
                      </a:r>
                    </a:p>
                    <a:p>
                      <a:endParaRPr lang="en-US" dirty="0" smtClean="0"/>
                    </a:p>
                    <a:p>
                      <a:pPr>
                        <a:buFont typeface="Arial" pitchFamily="34" charset="0"/>
                        <a:buChar char="•"/>
                      </a:pPr>
                      <a:r>
                        <a:rPr lang="en-US" dirty="0" smtClean="0"/>
                        <a:t>Low scale threshold</a:t>
                      </a:r>
                    </a:p>
                    <a:p>
                      <a:endParaRPr lang="en-US" dirty="0"/>
                    </a:p>
                  </a:txBody>
                  <a:tcPr/>
                </a:tc>
                <a:tc>
                  <a:txBody>
                    <a:bodyPr/>
                    <a:lstStyle/>
                    <a:p>
                      <a:pPr algn="ctr"/>
                      <a:r>
                        <a:rPr lang="en-US" b="1" u="sng" dirty="0" smtClean="0"/>
                        <a:t>Difficult to Enter if there is: </a:t>
                      </a:r>
                      <a:r>
                        <a:rPr lang="en-US" b="1" dirty="0" smtClean="0"/>
                        <a:t/>
                      </a:r>
                      <a:br>
                        <a:rPr lang="en-US" b="1" dirty="0" smtClean="0"/>
                      </a:br>
                      <a:endParaRPr lang="en-US" b="1" dirty="0" smtClean="0"/>
                    </a:p>
                    <a:p>
                      <a:pPr>
                        <a:buFont typeface="Arial" pitchFamily="34" charset="0"/>
                        <a:buChar char="•"/>
                      </a:pPr>
                      <a:r>
                        <a:rPr lang="en-US" dirty="0" smtClean="0"/>
                        <a:t>Patented or proprietary know-how</a:t>
                      </a:r>
                    </a:p>
                    <a:p>
                      <a:endParaRPr lang="en-US" dirty="0" smtClean="0"/>
                    </a:p>
                    <a:p>
                      <a:pPr>
                        <a:buFont typeface="Arial" pitchFamily="34" charset="0"/>
                        <a:buChar char="•"/>
                      </a:pPr>
                      <a:r>
                        <a:rPr lang="en-US" dirty="0" smtClean="0"/>
                        <a:t>Difficulty in brand switching</a:t>
                      </a:r>
                    </a:p>
                    <a:p>
                      <a:endParaRPr lang="en-US" dirty="0" smtClean="0"/>
                    </a:p>
                    <a:p>
                      <a:pPr>
                        <a:buFont typeface="Arial" pitchFamily="34" charset="0"/>
                        <a:buChar char="•"/>
                      </a:pPr>
                      <a:r>
                        <a:rPr lang="en-US" dirty="0" smtClean="0"/>
                        <a:t>Restricted distribution channels</a:t>
                      </a:r>
                    </a:p>
                    <a:p>
                      <a:endParaRPr lang="en-US" dirty="0" smtClean="0"/>
                    </a:p>
                    <a:p>
                      <a:pPr>
                        <a:buFont typeface="Arial" pitchFamily="34" charset="0"/>
                        <a:buChar char="•"/>
                      </a:pPr>
                      <a:r>
                        <a:rPr lang="en-US" dirty="0" smtClean="0"/>
                        <a:t>High scale threshold</a:t>
                      </a:r>
                    </a:p>
                    <a:p>
                      <a:endParaRPr lang="en-US" dirty="0"/>
                    </a:p>
                  </a:txBody>
                  <a:tcPr/>
                </a:tc>
              </a:tr>
              <a:tr h="2538413">
                <a:tc>
                  <a:txBody>
                    <a:bodyPr/>
                    <a:lstStyle/>
                    <a:p>
                      <a:pPr algn="ctr"/>
                      <a:r>
                        <a:rPr lang="en-US" b="1" u="sng" dirty="0" smtClean="0"/>
                        <a:t>Easy to Exit if there are: </a:t>
                      </a:r>
                      <a:r>
                        <a:rPr lang="en-US" b="1" dirty="0" smtClean="0"/>
                        <a:t/>
                      </a:r>
                      <a:br>
                        <a:rPr lang="en-US" b="1" dirty="0" smtClean="0"/>
                      </a:br>
                      <a:endParaRPr lang="en-US" b="1" dirty="0" smtClean="0"/>
                    </a:p>
                    <a:p>
                      <a:pPr>
                        <a:buFont typeface="Arial" pitchFamily="34" charset="0"/>
                        <a:buChar char="•"/>
                      </a:pPr>
                      <a:r>
                        <a:rPr lang="en-US" dirty="0" smtClean="0"/>
                        <a:t>Salable assets</a:t>
                      </a:r>
                    </a:p>
                    <a:p>
                      <a:endParaRPr lang="en-US" dirty="0" smtClean="0"/>
                    </a:p>
                    <a:p>
                      <a:pPr>
                        <a:buFont typeface="Arial" pitchFamily="34" charset="0"/>
                        <a:buChar char="•"/>
                      </a:pPr>
                      <a:r>
                        <a:rPr lang="en-US" dirty="0" smtClean="0"/>
                        <a:t>Low exit costs</a:t>
                      </a:r>
                    </a:p>
                    <a:p>
                      <a:endParaRPr lang="en-US" dirty="0" smtClean="0"/>
                    </a:p>
                    <a:p>
                      <a:pPr>
                        <a:buFont typeface="Arial" pitchFamily="34" charset="0"/>
                        <a:buChar char="•"/>
                      </a:pPr>
                      <a:r>
                        <a:rPr lang="en-US" dirty="0" smtClean="0"/>
                        <a:t>Independent businesses</a:t>
                      </a:r>
                    </a:p>
                    <a:p>
                      <a:endParaRPr lang="en-US" dirty="0"/>
                    </a:p>
                  </a:txBody>
                  <a:tcPr/>
                </a:tc>
                <a:tc>
                  <a:txBody>
                    <a:bodyPr/>
                    <a:lstStyle/>
                    <a:p>
                      <a:pPr algn="ctr"/>
                      <a:r>
                        <a:rPr lang="en-US" b="1" u="sng" dirty="0" smtClean="0"/>
                        <a:t>Difficult to Exit if there are: </a:t>
                      </a:r>
                      <a:r>
                        <a:rPr lang="en-US" b="1" dirty="0" smtClean="0"/>
                        <a:t/>
                      </a:r>
                      <a:br>
                        <a:rPr lang="en-US" b="1" dirty="0" smtClean="0"/>
                      </a:br>
                      <a:endParaRPr lang="en-US" b="1" dirty="0" smtClean="0"/>
                    </a:p>
                    <a:p>
                      <a:pPr>
                        <a:buFont typeface="Arial" pitchFamily="34" charset="0"/>
                        <a:buChar char="•"/>
                      </a:pPr>
                      <a:r>
                        <a:rPr lang="en-US" dirty="0" smtClean="0"/>
                        <a:t>Specialized assets</a:t>
                      </a:r>
                    </a:p>
                    <a:p>
                      <a:endParaRPr lang="en-US" dirty="0" smtClean="0"/>
                    </a:p>
                    <a:p>
                      <a:pPr>
                        <a:buFont typeface="Arial" pitchFamily="34" charset="0"/>
                        <a:buChar char="•"/>
                      </a:pPr>
                      <a:r>
                        <a:rPr lang="en-US" dirty="0" smtClean="0"/>
                        <a:t>High exit costs</a:t>
                      </a:r>
                    </a:p>
                    <a:p>
                      <a:endParaRPr lang="en-US" dirty="0" smtClean="0"/>
                    </a:p>
                    <a:p>
                      <a:pPr>
                        <a:buFont typeface="Arial" pitchFamily="34" charset="0"/>
                        <a:buChar char="•"/>
                      </a:pPr>
                      <a:r>
                        <a:rPr lang="en-US" dirty="0" smtClean="0"/>
                        <a:t>Interrelated businesses</a:t>
                      </a:r>
                      <a:endParaRPr lang="en-US" dirty="0"/>
                    </a:p>
                  </a:txBody>
                  <a:tcPr/>
                </a:tc>
              </a:tr>
            </a:tbl>
          </a:graphicData>
        </a:graphic>
      </p:graphicFrame>
      <p:sp>
        <p:nvSpPr>
          <p:cNvPr id="3" name="Slide Number Placeholder 2"/>
          <p:cNvSpPr>
            <a:spLocks noGrp="1"/>
          </p:cNvSpPr>
          <p:nvPr>
            <p:ph type="sldNum" sz="quarter" idx="12"/>
          </p:nvPr>
        </p:nvSpPr>
        <p:spPr/>
        <p:txBody>
          <a:bodyPr/>
          <a:lstStyle/>
          <a:p>
            <a:fld id="{4361F6FA-90D5-42AB-9D37-ED177104AE26}"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none" dirty="0" smtClean="0">
                <a:solidFill>
                  <a:schemeClr val="tx1">
                    <a:lumMod val="95000"/>
                    <a:lumOff val="5000"/>
                  </a:schemeClr>
                </a:solidFill>
              </a:rPr>
              <a:t>Five Forces Industry Analysis </a:t>
            </a:r>
            <a:r>
              <a:rPr lang="en-US" dirty="0" smtClean="0"/>
              <a:t/>
            </a:r>
            <a:br>
              <a:rPr lang="en-US" dirty="0" smtClean="0"/>
            </a:br>
            <a:r>
              <a:rPr lang="en-US" b="1" dirty="0" smtClean="0">
                <a:solidFill>
                  <a:schemeClr val="tx1"/>
                </a:solidFill>
              </a:rPr>
              <a:t>2. Bargaining Power of Suppliers</a:t>
            </a:r>
            <a:endParaRPr lang="en-US" b="1" dirty="0">
              <a:solidFill>
                <a:schemeClr val="tx1"/>
              </a:solidFill>
            </a:endParaRPr>
          </a:p>
        </p:txBody>
      </p:sp>
      <p:sp>
        <p:nvSpPr>
          <p:cNvPr id="3" name="Content Placeholder 2"/>
          <p:cNvSpPr>
            <a:spLocks noGrp="1"/>
          </p:cNvSpPr>
          <p:nvPr>
            <p:ph sz="quarter" idx="1"/>
          </p:nvPr>
        </p:nvSpPr>
        <p:spPr>
          <a:xfrm>
            <a:off x="533400" y="1676400"/>
            <a:ext cx="8229600" cy="4525963"/>
          </a:xfrm>
        </p:spPr>
        <p:txBody>
          <a:bodyPr>
            <a:normAutofit/>
          </a:bodyPr>
          <a:lstStyle/>
          <a:p>
            <a:pPr>
              <a:buNone/>
            </a:pPr>
            <a:r>
              <a:rPr lang="en-US" sz="2800" dirty="0" smtClean="0"/>
              <a:t>Suppliers bargaining power may be influenced by:</a:t>
            </a:r>
            <a:r>
              <a:rPr lang="en-US" dirty="0" smtClean="0"/>
              <a:t/>
            </a:r>
            <a:br>
              <a:rPr lang="en-US" dirty="0" smtClean="0"/>
            </a:br>
            <a:endParaRPr lang="en-US" dirty="0" smtClean="0"/>
          </a:p>
          <a:p>
            <a:pPr marL="514350" indent="-514350">
              <a:buFont typeface="+mj-lt"/>
              <a:buAutoNum type="arabicPeriod"/>
            </a:pPr>
            <a:r>
              <a:rPr lang="en-US" b="1" dirty="0" smtClean="0"/>
              <a:t>Concentration</a:t>
            </a:r>
          </a:p>
          <a:p>
            <a:pPr marL="514350" indent="-514350">
              <a:buFont typeface="+mj-lt"/>
              <a:buAutoNum type="arabicPeriod"/>
            </a:pPr>
            <a:r>
              <a:rPr lang="en-US" b="1" dirty="0" smtClean="0"/>
              <a:t>Diversification</a:t>
            </a:r>
            <a:r>
              <a:rPr lang="en-US" dirty="0" smtClean="0"/>
              <a:t> </a:t>
            </a:r>
          </a:p>
          <a:p>
            <a:pPr marL="514350" indent="-514350">
              <a:buFont typeface="+mj-lt"/>
              <a:buAutoNum type="arabicPeriod"/>
            </a:pPr>
            <a:r>
              <a:rPr lang="en-US" b="1" dirty="0" smtClean="0"/>
              <a:t>Switching costs 	</a:t>
            </a:r>
            <a:endParaRPr lang="en-US" dirty="0" smtClean="0"/>
          </a:p>
          <a:p>
            <a:pPr marL="514350" indent="-514350">
              <a:buFont typeface="+mj-lt"/>
              <a:buAutoNum type="arabicPeriod"/>
            </a:pPr>
            <a:r>
              <a:rPr lang="en-US" b="1" dirty="0" smtClean="0"/>
              <a:t>Organization 	</a:t>
            </a:r>
            <a:endParaRPr lang="en-US" dirty="0" smtClean="0"/>
          </a:p>
          <a:p>
            <a:pPr marL="514350" indent="-514350">
              <a:buFont typeface="+mj-lt"/>
              <a:buAutoNum type="arabicPeriod"/>
            </a:pPr>
            <a:r>
              <a:rPr lang="en-US" b="1" dirty="0" smtClean="0"/>
              <a:t>Government</a:t>
            </a:r>
            <a:r>
              <a:rPr lang="en-US" dirty="0" smtClean="0"/>
              <a:t> 	</a:t>
            </a:r>
            <a:endParaRPr lang="en-US" dirty="0"/>
          </a:p>
        </p:txBody>
      </p:sp>
      <p:sp>
        <p:nvSpPr>
          <p:cNvPr id="4" name="Slide Number Placeholder 3"/>
          <p:cNvSpPr>
            <a:spLocks noGrp="1"/>
          </p:cNvSpPr>
          <p:nvPr>
            <p:ph type="sldNum" sz="quarter" idx="12"/>
          </p:nvPr>
        </p:nvSpPr>
        <p:spPr/>
        <p:txBody>
          <a:bodyPr/>
          <a:lstStyle/>
          <a:p>
            <a:fld id="{4361F6FA-90D5-42AB-9D37-ED177104AE26}"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04800" y="228600"/>
          <a:ext cx="8382000" cy="5867396"/>
        </p:xfrm>
        <a:graphic>
          <a:graphicData uri="http://schemas.openxmlformats.org/drawingml/2006/table">
            <a:tbl>
              <a:tblPr bandRow="1">
                <a:tableStyleId>{21E4AEA4-8DFA-4A89-87EB-49C32662AFE0}</a:tableStyleId>
              </a:tblPr>
              <a:tblGrid>
                <a:gridCol w="4191000"/>
                <a:gridCol w="4191000"/>
              </a:tblGrid>
              <a:tr h="430040">
                <a:tc>
                  <a:txBody>
                    <a:bodyPr/>
                    <a:lstStyle/>
                    <a:p>
                      <a:pPr algn="ctr"/>
                      <a:r>
                        <a:rPr lang="en-US" b="1" dirty="0" smtClean="0"/>
                        <a:t>Suppliers are Powerful if:</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a:r>
                        <a:rPr lang="en-US" b="1" dirty="0" smtClean="0"/>
                        <a:t>Example</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r>
              <a:tr h="1060373">
                <a:tc>
                  <a:txBody>
                    <a:bodyPr/>
                    <a:lstStyle/>
                    <a:p>
                      <a:r>
                        <a:rPr lang="en-US" dirty="0" smtClean="0"/>
                        <a:t>Credible forward integration threat by suppliers</a:t>
                      </a:r>
                      <a:endParaRPr lang="en-US" dirty="0"/>
                    </a:p>
                  </a:txBody>
                  <a:tcPr>
                    <a:lnT w="12700" cap="flat" cmpd="sng" algn="ctr">
                      <a:solidFill>
                        <a:schemeClr val="tx1"/>
                      </a:solidFill>
                      <a:prstDash val="solid"/>
                      <a:round/>
                      <a:headEnd type="none" w="med" len="med"/>
                      <a:tailEnd type="none" w="med" len="med"/>
                    </a:lnT>
                  </a:tcPr>
                </a:tc>
                <a:tc>
                  <a:txBody>
                    <a:bodyPr/>
                    <a:lstStyle/>
                    <a:p>
                      <a:r>
                        <a:rPr lang="en-US" dirty="0" smtClean="0"/>
                        <a:t>Baxter International, manufacturer of hospital supplies, acquired American Hospital Supply, a distributor</a:t>
                      </a:r>
                      <a:endParaRPr lang="en-US" dirty="0"/>
                    </a:p>
                  </a:txBody>
                  <a:tcPr>
                    <a:lnT w="12700" cap="flat" cmpd="sng" algn="ctr">
                      <a:solidFill>
                        <a:schemeClr val="tx1"/>
                      </a:solidFill>
                      <a:prstDash val="solid"/>
                      <a:round/>
                      <a:headEnd type="none" w="med" len="med"/>
                      <a:tailEnd type="none" w="med" len="med"/>
                    </a:lnT>
                  </a:tcPr>
                </a:tc>
              </a:tr>
              <a:tr h="430040">
                <a:tc>
                  <a:txBody>
                    <a:bodyPr/>
                    <a:lstStyle/>
                    <a:p>
                      <a:r>
                        <a:rPr lang="en-US" dirty="0" smtClean="0"/>
                        <a:t>Suppliers concentrated</a:t>
                      </a:r>
                      <a:endParaRPr lang="en-US" dirty="0"/>
                    </a:p>
                  </a:txBody>
                  <a:tcPr/>
                </a:tc>
                <a:tc>
                  <a:txBody>
                    <a:bodyPr/>
                    <a:lstStyle/>
                    <a:p>
                      <a:r>
                        <a:rPr lang="en-US" dirty="0" smtClean="0"/>
                        <a:t>Drug industry's relationship to hospitals</a:t>
                      </a:r>
                      <a:endParaRPr lang="en-US" dirty="0"/>
                    </a:p>
                  </a:txBody>
                  <a:tcPr/>
                </a:tc>
              </a:tr>
              <a:tr h="742261">
                <a:tc>
                  <a:txBody>
                    <a:bodyPr/>
                    <a:lstStyle/>
                    <a:p>
                      <a:r>
                        <a:rPr lang="en-US" dirty="0" smtClean="0"/>
                        <a:t>Significant cost to switch suppliers</a:t>
                      </a:r>
                      <a:endParaRPr lang="en-US" dirty="0"/>
                    </a:p>
                  </a:txBody>
                  <a:tcPr/>
                </a:tc>
                <a:tc>
                  <a:txBody>
                    <a:bodyPr/>
                    <a:lstStyle/>
                    <a:p>
                      <a:r>
                        <a:rPr lang="en-US" dirty="0" smtClean="0"/>
                        <a:t>Microsoft's relationship with PC manufacturers</a:t>
                      </a:r>
                      <a:endParaRPr lang="en-US" dirty="0"/>
                    </a:p>
                  </a:txBody>
                  <a:tcPr/>
                </a:tc>
              </a:tr>
              <a:tr h="742261">
                <a:tc>
                  <a:txBody>
                    <a:bodyPr/>
                    <a:lstStyle/>
                    <a:p>
                      <a:r>
                        <a:rPr lang="en-US" dirty="0" smtClean="0"/>
                        <a:t>Customers Powerful </a:t>
                      </a:r>
                      <a:endParaRPr lang="en-US" dirty="0"/>
                    </a:p>
                  </a:txBody>
                  <a:tcPr>
                    <a:lnB w="12700" cap="flat" cmpd="sng" algn="ctr">
                      <a:solidFill>
                        <a:schemeClr val="tx1"/>
                      </a:solidFill>
                      <a:prstDash val="solid"/>
                      <a:round/>
                      <a:headEnd type="none" w="med" len="med"/>
                      <a:tailEnd type="none" w="med" len="med"/>
                    </a:lnB>
                  </a:tcPr>
                </a:tc>
                <a:tc>
                  <a:txBody>
                    <a:bodyPr/>
                    <a:lstStyle/>
                    <a:p>
                      <a:r>
                        <a:rPr lang="en-US" dirty="0" smtClean="0"/>
                        <a:t>Boycott of grocery stores selling non-union picked grapes</a:t>
                      </a:r>
                      <a:endParaRPr lang="en-US" dirty="0"/>
                    </a:p>
                  </a:txBody>
                  <a:tcPr>
                    <a:lnB w="12700" cap="flat" cmpd="sng" algn="ctr">
                      <a:solidFill>
                        <a:schemeClr val="tx1"/>
                      </a:solidFill>
                      <a:prstDash val="solid"/>
                      <a:round/>
                      <a:headEnd type="none" w="med" len="med"/>
                      <a:tailEnd type="none" w="med" len="med"/>
                    </a:lnB>
                  </a:tcPr>
                </a:tc>
              </a:tr>
              <a:tr h="430040">
                <a:tc>
                  <a:txBody>
                    <a:bodyPr/>
                    <a:lstStyle/>
                    <a:p>
                      <a:pPr algn="ctr"/>
                      <a:r>
                        <a:rPr lang="en-US" b="1" dirty="0" smtClean="0"/>
                        <a:t>Suppliers are Weak if:</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a:r>
                        <a:rPr lang="en-US" b="1" dirty="0" smtClean="0"/>
                        <a:t>Example</a:t>
                      </a:r>
                      <a:endParaRPr lang="en-US"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75000"/>
                      </a:schemeClr>
                    </a:solidFill>
                  </a:tcPr>
                </a:tc>
              </a:tr>
              <a:tr h="430040">
                <a:tc>
                  <a:txBody>
                    <a:bodyPr/>
                    <a:lstStyle/>
                    <a:p>
                      <a:r>
                        <a:rPr lang="en-US" dirty="0" smtClean="0"/>
                        <a:t>Purchase commodity products</a:t>
                      </a:r>
                      <a:endParaRPr lang="en-US" dirty="0"/>
                    </a:p>
                  </a:txBody>
                  <a:tcPr>
                    <a:lnT w="12700" cap="flat" cmpd="sng" algn="ctr">
                      <a:solidFill>
                        <a:schemeClr val="tx1"/>
                      </a:solidFill>
                      <a:prstDash val="solid"/>
                      <a:round/>
                      <a:headEnd type="none" w="med" len="med"/>
                      <a:tailEnd type="none" w="med" len="med"/>
                    </a:lnT>
                  </a:tcPr>
                </a:tc>
                <a:tc>
                  <a:txBody>
                    <a:bodyPr/>
                    <a:lstStyle/>
                    <a:p>
                      <a:r>
                        <a:rPr lang="en-US" dirty="0" smtClean="0"/>
                        <a:t>Grocery store brand label products</a:t>
                      </a:r>
                      <a:endParaRPr lang="en-US" dirty="0"/>
                    </a:p>
                  </a:txBody>
                  <a:tcPr>
                    <a:lnT w="12700" cap="flat" cmpd="sng" algn="ctr">
                      <a:solidFill>
                        <a:schemeClr val="tx1"/>
                      </a:solidFill>
                      <a:prstDash val="solid"/>
                      <a:round/>
                      <a:headEnd type="none" w="med" len="med"/>
                      <a:tailEnd type="none" w="med" len="med"/>
                    </a:lnT>
                  </a:tcPr>
                </a:tc>
              </a:tr>
              <a:tr h="742261">
                <a:tc>
                  <a:txBody>
                    <a:bodyPr/>
                    <a:lstStyle/>
                    <a:p>
                      <a:r>
                        <a:rPr lang="en-US" dirty="0" smtClean="0"/>
                        <a:t>Concentrated purchasers</a:t>
                      </a:r>
                      <a:endParaRPr lang="en-US" dirty="0"/>
                    </a:p>
                  </a:txBody>
                  <a:tcPr/>
                </a:tc>
                <a:tc>
                  <a:txBody>
                    <a:bodyPr/>
                    <a:lstStyle/>
                    <a:p>
                      <a:r>
                        <a:rPr lang="en-US" dirty="0" smtClean="0"/>
                        <a:t>Garment industry relationship to major department stores</a:t>
                      </a:r>
                      <a:endParaRPr lang="en-US" dirty="0"/>
                    </a:p>
                  </a:txBody>
                  <a:tcPr/>
                </a:tc>
              </a:tr>
              <a:tr h="430040">
                <a:tc>
                  <a:txBody>
                    <a:bodyPr/>
                    <a:lstStyle/>
                    <a:p>
                      <a:r>
                        <a:rPr lang="en-US" dirty="0" smtClean="0"/>
                        <a:t>Customers Weak</a:t>
                      </a:r>
                      <a:endParaRPr lang="en-US" dirty="0"/>
                    </a:p>
                  </a:txBody>
                  <a:tcPr/>
                </a:tc>
                <a:tc>
                  <a:txBody>
                    <a:bodyPr/>
                    <a:lstStyle/>
                    <a:p>
                      <a:r>
                        <a:rPr lang="en-US" dirty="0" smtClean="0"/>
                        <a:t>Travel agents' relationship to airlines</a:t>
                      </a:r>
                      <a:endParaRPr lang="en-US" dirty="0"/>
                    </a:p>
                  </a:txBody>
                  <a:tcPr/>
                </a:tc>
              </a:tr>
              <a:tr h="430040">
                <a:tc>
                  <a:txBody>
                    <a:bodyPr/>
                    <a:lstStyle/>
                    <a:p>
                      <a:endParaRPr lang="en-US"/>
                    </a:p>
                  </a:txBody>
                  <a:tcPr/>
                </a:tc>
                <a:tc>
                  <a:txBody>
                    <a:bodyPr/>
                    <a:lstStyle/>
                    <a:p>
                      <a:r>
                        <a:rPr lang="en-US" sz="1000" dirty="0" smtClean="0"/>
                        <a:t>http://www.quickmba.com/strategy/porter.shtml</a:t>
                      </a:r>
                      <a:endParaRPr lang="en-US" sz="1000" dirty="0"/>
                    </a:p>
                  </a:txBody>
                  <a:tcPr/>
                </a:tc>
              </a:tr>
            </a:tbl>
          </a:graphicData>
        </a:graphic>
      </p:graphicFrame>
      <p:sp>
        <p:nvSpPr>
          <p:cNvPr id="3" name="Slide Number Placeholder 2"/>
          <p:cNvSpPr>
            <a:spLocks noGrp="1"/>
          </p:cNvSpPr>
          <p:nvPr>
            <p:ph type="sldNum" sz="quarter" idx="12"/>
          </p:nvPr>
        </p:nvSpPr>
        <p:spPr/>
        <p:txBody>
          <a:bodyPr/>
          <a:lstStyle/>
          <a:p>
            <a:fld id="{4361F6FA-90D5-42AB-9D37-ED177104AE26}"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563</TotalTime>
  <Words>1117</Words>
  <Application>Microsoft Office PowerPoint</Application>
  <PresentationFormat>On-screen Show (4:3)</PresentationFormat>
  <Paragraphs>246</Paragraphs>
  <Slides>22</Slides>
  <Notes>9</Notes>
  <HiddenSlides>0</HiddenSlides>
  <MMClips>0</MMClips>
  <ScaleCrop>false</ScaleCrop>
  <HeadingPairs>
    <vt:vector size="4" baseType="variant">
      <vt:variant>
        <vt:lpstr>Theme</vt:lpstr>
      </vt:variant>
      <vt:variant>
        <vt:i4>2</vt:i4>
      </vt:variant>
      <vt:variant>
        <vt:lpstr>Slide Titles</vt:lpstr>
      </vt:variant>
      <vt:variant>
        <vt:i4>22</vt:i4>
      </vt:variant>
    </vt:vector>
  </HeadingPairs>
  <TitlesOfParts>
    <vt:vector size="24" baseType="lpstr">
      <vt:lpstr>Origin</vt:lpstr>
      <vt:lpstr>Office Theme</vt:lpstr>
      <vt:lpstr>Five Forces Industry Analysis</vt:lpstr>
      <vt:lpstr>Five Forces Industry Analysis  Description &amp; Purpose</vt:lpstr>
      <vt:lpstr>Five Forces Industry Analysis  Objective of the Five Forces</vt:lpstr>
      <vt:lpstr>Five Forces Industry Analysis  Porter’s Five Forces</vt:lpstr>
      <vt:lpstr>Slide 5</vt:lpstr>
      <vt:lpstr>Five Forces Industry Analysis  1. Threat of New Entrants</vt:lpstr>
      <vt:lpstr>Slide 7</vt:lpstr>
      <vt:lpstr>Five Forces Industry Analysis  2. Bargaining Power of Suppliers</vt:lpstr>
      <vt:lpstr>Slide 9</vt:lpstr>
      <vt:lpstr>Five Forces Industry Analysis  3. Bargaining Power of Buyers</vt:lpstr>
      <vt:lpstr>Slide 11</vt:lpstr>
      <vt:lpstr>Five Forces Industry Analysis  4. Threat of Substitute Products or Services</vt:lpstr>
      <vt:lpstr>Slide 13</vt:lpstr>
      <vt:lpstr>Five Forces Industry Analysis  5. The Degree of Rivalry Among Existing Players</vt:lpstr>
      <vt:lpstr>Slide 15</vt:lpstr>
      <vt:lpstr>Five Forces Industry Analysis  Strengths</vt:lpstr>
      <vt:lpstr>Five Forces Industry Analysis  Weaknesses</vt:lpstr>
      <vt:lpstr>Five Forces Industry Analysis  How to Do It</vt:lpstr>
      <vt:lpstr>Five Forces Industry Analysis  How to Do It</vt:lpstr>
      <vt:lpstr>Five Forces Industry Analysis  How to Do It</vt:lpstr>
      <vt:lpstr>Five Forces Industry Analysis  How to Do It</vt:lpstr>
      <vt:lpstr>Five Forces Industry Analysis  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Five Forces Industry Analysis</dc:title>
  <dc:creator>Nicole</dc:creator>
  <cp:lastModifiedBy>Nicole</cp:lastModifiedBy>
  <cp:revision>97</cp:revision>
  <dcterms:created xsi:type="dcterms:W3CDTF">2010-11-06T16:44:50Z</dcterms:created>
  <dcterms:modified xsi:type="dcterms:W3CDTF">2010-12-12T01:00:46Z</dcterms:modified>
</cp:coreProperties>
</file>